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1" r:id="rId2"/>
    <p:sldId id="2566" r:id="rId3"/>
    <p:sldId id="2567" r:id="rId4"/>
    <p:sldId id="2568" r:id="rId5"/>
    <p:sldId id="2569" r:id="rId6"/>
    <p:sldId id="2570" r:id="rId7"/>
    <p:sldId id="2571" r:id="rId8"/>
    <p:sldId id="2572" r:id="rId9"/>
    <p:sldId id="2573" r:id="rId10"/>
    <p:sldId id="2574" r:id="rId11"/>
    <p:sldId id="2575" r:id="rId12"/>
    <p:sldId id="2576" r:id="rId13"/>
    <p:sldId id="2577" r:id="rId14"/>
    <p:sldId id="2578" r:id="rId15"/>
    <p:sldId id="2579" r:id="rId16"/>
    <p:sldId id="2580" r:id="rId17"/>
    <p:sldId id="2581" r:id="rId18"/>
    <p:sldId id="2582" r:id="rId19"/>
    <p:sldId id="2583" r:id="rId20"/>
    <p:sldId id="258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neumonia Detection From Chest X-Rays Using Deep Learning" id="{9559B5EB-C8D3-4D5F-894E-EFC4F036C194}">
          <p14:sldIdLst>
            <p14:sldId id="2561"/>
          </p14:sldIdLst>
        </p14:section>
        <p14:section name="Project Introduction and Context" id="{5A51E8BE-8AAC-4C59-AD91-4DF6428A46C5}">
          <p14:sldIdLst/>
        </p14:section>
        <p14:section name="Problem Statement and Motivation" id="{278E91B4-7FC6-4BB5-A0BF-842AA2F37C69}">
          <p14:sldIdLst>
            <p14:sldId id="2566"/>
            <p14:sldId id="2567"/>
            <p14:sldId id="2568"/>
          </p14:sldIdLst>
        </p14:section>
        <p14:section name="Dataset and Exploratory Data Analysis" id="{0CE96E7D-8B8D-4505-A84A-55990B0BE90C}">
          <p14:sldIdLst>
            <p14:sldId id="2569"/>
            <p14:sldId id="2570"/>
            <p14:sldId id="2571"/>
            <p14:sldId id="2572"/>
          </p14:sldIdLst>
        </p14:section>
        <p14:section name="Deep Learning Model and Training Setup" id="{ABEED136-9609-47BB-B8B5-AEDCACA0E793}">
          <p14:sldIdLst>
            <p14:sldId id="2573"/>
            <p14:sldId id="2574"/>
            <p14:sldId id="2575"/>
          </p14:sldIdLst>
        </p14:section>
        <p14:section name="Model Performance and Evaluation" id="{046231F8-C428-438C-804F-1293DC45B373}">
          <p14:sldIdLst>
            <p14:sldId id="2576"/>
            <p14:sldId id="2577"/>
            <p14:sldId id="2578"/>
            <p14:sldId id="2579"/>
          </p14:sldIdLst>
        </p14:section>
        <p14:section name="Discussion, Limitations, and Future Steps" id="{8EB54EC6-5E48-4540-AD19-6DCA20A87A49}">
          <p14:sldIdLst>
            <p14:sldId id="2580"/>
            <p14:sldId id="2581"/>
            <p14:sldId id="2582"/>
            <p14:sldId id="2583"/>
          </p14:sldIdLst>
        </p14:section>
        <p14:section name="Conclusion" id="{55B320C6-2D80-457F-BBA5-DD01F844220F}">
          <p14:sldIdLst>
            <p14:sldId id="258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111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E1BB7D-0148-4F42-9F8D-B8B6BE19B299}" type="doc">
      <dgm:prSet loTypeId="urn:microsoft.com/office/officeart/2024/3/layout/verticalVisualTextBlock1" loCatId="Picture" qsTypeId="urn:microsoft.com/office/officeart/2005/8/quickstyle/simple4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33EEEF2E-CD4B-4518-825B-5C4DF6AA665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Confusion Matrix Overview</a:t>
          </a:r>
        </a:p>
      </dgm:t>
    </dgm:pt>
    <dgm:pt modelId="{84B3899C-E30B-47EC-8A89-420CAD40528A}" type="parTrans" cxnId="{B0225764-D3BE-4DB5-977C-BE35CB11B665}">
      <dgm:prSet/>
      <dgm:spPr/>
      <dgm:t>
        <a:bodyPr/>
        <a:lstStyle/>
        <a:p>
          <a:endParaRPr lang="en-US"/>
        </a:p>
      </dgm:t>
    </dgm:pt>
    <dgm:pt modelId="{A98B272E-B915-46DE-9BC5-FFB739498CDB}" type="sibTrans" cxnId="{B0225764-D3BE-4DB5-977C-BE35CB11B665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E482E2EE-7E2C-4C1A-8290-3295FDD50DA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confusion matrix provides a visual summary of prediction results, highlighting true and false classifications.</a:t>
          </a:r>
        </a:p>
      </dgm:t>
    </dgm:pt>
    <dgm:pt modelId="{8EBD860C-0444-4E5E-825A-DE7BBB3328C1}" type="parTrans" cxnId="{40A62E9B-B76E-4064-BE7B-EB31974E8F30}">
      <dgm:prSet/>
      <dgm:spPr/>
      <dgm:t>
        <a:bodyPr/>
        <a:lstStyle/>
        <a:p>
          <a:endParaRPr lang="en-US"/>
        </a:p>
      </dgm:t>
    </dgm:pt>
    <dgm:pt modelId="{2C082F0E-8604-4111-86BA-04FB7E79D83D}" type="sibTrans" cxnId="{40A62E9B-B76E-4064-BE7B-EB31974E8F30}">
      <dgm:prSet/>
      <dgm:spPr/>
      <dgm:t>
        <a:bodyPr/>
        <a:lstStyle/>
        <a:p>
          <a:endParaRPr lang="en-US"/>
        </a:p>
      </dgm:t>
    </dgm:pt>
    <dgm:pt modelId="{3D2B8CA6-7F31-4151-8F2B-39580F1BA27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Classification Report Metrics</a:t>
          </a:r>
        </a:p>
      </dgm:t>
    </dgm:pt>
    <dgm:pt modelId="{F5E909D7-2E87-4967-8FBF-E721DF1398FF}" type="parTrans" cxnId="{65D0CC5E-4A5F-4B48-AB15-4254BE6022F2}">
      <dgm:prSet/>
      <dgm:spPr/>
      <dgm:t>
        <a:bodyPr/>
        <a:lstStyle/>
        <a:p>
          <a:endParaRPr lang="en-US"/>
        </a:p>
      </dgm:t>
    </dgm:pt>
    <dgm:pt modelId="{99B846CA-DEFD-4592-8561-7D1E9814EBC4}" type="sibTrans" cxnId="{65D0CC5E-4A5F-4B48-AB15-4254BE6022F2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8B5A4B49-AA37-4AF5-AB88-869EA4D95D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classification report details key metrics like precision, recall, and F1-score to evaluate model performance.</a:t>
          </a:r>
        </a:p>
      </dgm:t>
    </dgm:pt>
    <dgm:pt modelId="{98E72541-0A16-4D88-A860-8D1612BA9836}" type="parTrans" cxnId="{9825395C-DE6C-4AD6-9663-BC01CA23A3A4}">
      <dgm:prSet/>
      <dgm:spPr/>
      <dgm:t>
        <a:bodyPr/>
        <a:lstStyle/>
        <a:p>
          <a:endParaRPr lang="en-US"/>
        </a:p>
      </dgm:t>
    </dgm:pt>
    <dgm:pt modelId="{314B0CE9-16CC-47BE-947A-64B8FC20687D}" type="sibTrans" cxnId="{9825395C-DE6C-4AD6-9663-BC01CA23A3A4}">
      <dgm:prSet/>
      <dgm:spPr/>
      <dgm:t>
        <a:bodyPr/>
        <a:lstStyle/>
        <a:p>
          <a:endParaRPr lang="en-US"/>
        </a:p>
      </dgm:t>
    </dgm:pt>
    <dgm:pt modelId="{E68C603E-B760-41A2-98A9-5B3B6BF2023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Model Strengths and Weaknesses</a:t>
          </a:r>
        </a:p>
      </dgm:t>
    </dgm:pt>
    <dgm:pt modelId="{1548C92E-D78F-465C-94C5-73551C8DBE33}" type="parTrans" cxnId="{4992BEFC-E47B-4725-A611-4BF150944287}">
      <dgm:prSet/>
      <dgm:spPr/>
      <dgm:t>
        <a:bodyPr/>
        <a:lstStyle/>
        <a:p>
          <a:endParaRPr lang="en-US"/>
        </a:p>
      </dgm:t>
    </dgm:pt>
    <dgm:pt modelId="{7890A6EB-ED53-4DCB-A0F7-188603B1CCAF}" type="sibTrans" cxnId="{4992BEFC-E47B-4725-A611-4BF150944287}">
      <dgm:prSet/>
      <dgm:spPr/>
      <dgm:t>
        <a:bodyPr/>
        <a:lstStyle/>
        <a:p>
          <a:endParaRPr lang="en-US"/>
        </a:p>
      </dgm:t>
    </dgm:pt>
    <dgm:pt modelId="{3CB03902-C0F7-48EF-A745-402729D2EF2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These metrics help identify where the model performs well and areas needing improvement for better accuracy.</a:t>
          </a:r>
        </a:p>
      </dgm:t>
    </dgm:pt>
    <dgm:pt modelId="{7C5E1C5F-9008-4915-BDD4-CE125FE654EC}" type="parTrans" cxnId="{46874065-9C70-4245-B944-120BC039C218}">
      <dgm:prSet/>
      <dgm:spPr/>
      <dgm:t>
        <a:bodyPr/>
        <a:lstStyle/>
        <a:p>
          <a:endParaRPr lang="en-US"/>
        </a:p>
      </dgm:t>
    </dgm:pt>
    <dgm:pt modelId="{558DB06E-95F7-467B-90BC-6B71F3395FF4}" type="sibTrans" cxnId="{46874065-9C70-4245-B944-120BC039C218}">
      <dgm:prSet/>
      <dgm:spPr/>
      <dgm:t>
        <a:bodyPr/>
        <a:lstStyle/>
        <a:p>
          <a:endParaRPr lang="en-US"/>
        </a:p>
      </dgm:t>
    </dgm:pt>
    <dgm:pt modelId="{40D32F96-B3FC-4E88-B173-E7173ADEC268}" type="pres">
      <dgm:prSet presAssocID="{6AE1BB7D-0148-4F42-9F8D-B8B6BE19B299}" presName="Root" presStyleCnt="0">
        <dgm:presLayoutVars>
          <dgm:dir/>
          <dgm:resizeHandles val="exact"/>
        </dgm:presLayoutVars>
      </dgm:prSet>
      <dgm:spPr/>
    </dgm:pt>
    <dgm:pt modelId="{C7129DCD-2A3D-4D25-903D-BC2FD433592E}" type="pres">
      <dgm:prSet presAssocID="{33EEEF2E-CD4B-4518-825B-5C4DF6AA665D}" presName="Composite" presStyleCnt="0"/>
      <dgm:spPr/>
    </dgm:pt>
    <dgm:pt modelId="{984DDBFA-62A2-484F-9D14-1C4FD077177F}" type="pres">
      <dgm:prSet presAssocID="{33EEEF2E-CD4B-4518-825B-5C4DF6AA665D}" presName="Pictur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57" b="9"/>
          <a:stretch/>
        </a:blipFill>
      </dgm:spPr>
      <dgm:extLst>
        <a:ext uri="{E40237B7-FDA0-4F09-8148-C483321AD2D9}">
          <dgm14:cNvPr xmlns:dgm14="http://schemas.microsoft.com/office/drawing/2010/diagram" id="0" name="" descr="tic-tac-toe game"/>
        </a:ext>
      </dgm:extLst>
    </dgm:pt>
    <dgm:pt modelId="{E60931D0-BE6E-4703-B97F-64F7C18E1758}" type="pres">
      <dgm:prSet presAssocID="{33EEEF2E-CD4B-4518-825B-5C4DF6AA665D}" presName="Subtitle" presStyleLbl="revTx" presStyleIdx="0" presStyleCnt="6">
        <dgm:presLayoutVars>
          <dgm:chMax val="0"/>
          <dgm:bulletEnabled/>
        </dgm:presLayoutVars>
      </dgm:prSet>
      <dgm:spPr/>
    </dgm:pt>
    <dgm:pt modelId="{1E393094-33D4-437C-9B8F-B6B54184AC66}" type="pres">
      <dgm:prSet presAssocID="{33EEEF2E-CD4B-4518-825B-5C4DF6AA665D}" presName="Description" presStyleLbl="revTx" presStyleIdx="1" presStyleCnt="6">
        <dgm:presLayoutVars>
          <dgm:bulletEnabled/>
        </dgm:presLayoutVars>
      </dgm:prSet>
      <dgm:spPr/>
    </dgm:pt>
    <dgm:pt modelId="{8A827BE9-0BD2-4486-9533-645229121E05}" type="pres">
      <dgm:prSet presAssocID="{A98B272E-B915-46DE-9BC5-FFB739498CDB}" presName="sibTrans" presStyleLbl="sibTrans2D1" presStyleIdx="0" presStyleCnt="0"/>
      <dgm:spPr/>
    </dgm:pt>
    <dgm:pt modelId="{956ADC8A-B178-40EE-A718-E23966BA8CC5}" type="pres">
      <dgm:prSet presAssocID="{3D2B8CA6-7F31-4151-8F2B-39580F1BA270}" presName="Composite" presStyleCnt="0"/>
      <dgm:spPr/>
    </dgm:pt>
    <dgm:pt modelId="{0AEAB103-A2EB-4B86-9A95-8495B3ED9722}" type="pres">
      <dgm:prSet presAssocID="{3D2B8CA6-7F31-4151-8F2B-39580F1BA270}" presName="Pictur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" r="31403" b="-2"/>
          <a:stretch/>
        </a:blipFill>
      </dgm:spPr>
      <dgm:extLst>
        <a:ext uri="{E40237B7-FDA0-4F09-8148-C483321AD2D9}">
          <dgm14:cNvPr xmlns:dgm14="http://schemas.microsoft.com/office/drawing/2010/diagram" id="0" name="" descr="numerals and finance"/>
        </a:ext>
      </dgm:extLst>
    </dgm:pt>
    <dgm:pt modelId="{CE335370-FACC-4C26-9C45-4593BFDECF10}" type="pres">
      <dgm:prSet presAssocID="{3D2B8CA6-7F31-4151-8F2B-39580F1BA270}" presName="Subtitle" presStyleLbl="revTx" presStyleIdx="2" presStyleCnt="6">
        <dgm:presLayoutVars>
          <dgm:chMax val="0"/>
          <dgm:bulletEnabled/>
        </dgm:presLayoutVars>
      </dgm:prSet>
      <dgm:spPr/>
    </dgm:pt>
    <dgm:pt modelId="{0B6CB5DC-CBE1-429A-932B-4C262409A9C0}" type="pres">
      <dgm:prSet presAssocID="{3D2B8CA6-7F31-4151-8F2B-39580F1BA270}" presName="Description" presStyleLbl="revTx" presStyleIdx="3" presStyleCnt="6">
        <dgm:presLayoutVars>
          <dgm:bulletEnabled/>
        </dgm:presLayoutVars>
      </dgm:prSet>
      <dgm:spPr/>
    </dgm:pt>
    <dgm:pt modelId="{9263F8DA-5548-484C-80E9-B80B6150B128}" type="pres">
      <dgm:prSet presAssocID="{99B846CA-DEFD-4592-8561-7D1E9814EBC4}" presName="sibTrans" presStyleLbl="sibTrans2D1" presStyleIdx="0" presStyleCnt="0"/>
      <dgm:spPr/>
    </dgm:pt>
    <dgm:pt modelId="{671BEF4C-9F49-443B-8CEF-25F78FA04D9E}" type="pres">
      <dgm:prSet presAssocID="{E68C603E-B760-41A2-98A9-5B3B6BF2023B}" presName="Composite" presStyleCnt="0"/>
      <dgm:spPr/>
    </dgm:pt>
    <dgm:pt modelId="{BB9C7F71-8537-4DB6-9DFE-5298DE26BAB3}" type="pres">
      <dgm:prSet presAssocID="{E68C603E-B760-41A2-98A9-5B3B6BF2023B}" presName="Picture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6" r="27373" b="-2"/>
          <a:stretch/>
        </a:blipFill>
      </dgm:spPr>
      <dgm:extLst>
        <a:ext uri="{E40237B7-FDA0-4F09-8148-C483321AD2D9}">
          <dgm14:cNvPr xmlns:dgm14="http://schemas.microsoft.com/office/drawing/2010/diagram" id="0" name="" descr="Customer satisfaction survey feedback"/>
        </a:ext>
      </dgm:extLst>
    </dgm:pt>
    <dgm:pt modelId="{626ED2DE-C859-4F4D-A2CF-557B4847E5EE}" type="pres">
      <dgm:prSet presAssocID="{E68C603E-B760-41A2-98A9-5B3B6BF2023B}" presName="Subtitle" presStyleLbl="revTx" presStyleIdx="4" presStyleCnt="6">
        <dgm:presLayoutVars>
          <dgm:chMax val="0"/>
          <dgm:bulletEnabled/>
        </dgm:presLayoutVars>
      </dgm:prSet>
      <dgm:spPr/>
    </dgm:pt>
    <dgm:pt modelId="{B85DC983-F797-4889-A9E0-B67F90AF991E}" type="pres">
      <dgm:prSet presAssocID="{E68C603E-B760-41A2-98A9-5B3B6BF2023B}" presName="Description" presStyleLbl="revTx" presStyleIdx="5" presStyleCnt="6">
        <dgm:presLayoutVars>
          <dgm:bulletEnabled/>
        </dgm:presLayoutVars>
      </dgm:prSet>
      <dgm:spPr/>
    </dgm:pt>
  </dgm:ptLst>
  <dgm:cxnLst>
    <dgm:cxn modelId="{B8FF400E-B59A-4B8E-A31C-AE8E78CF10E3}" type="presOf" srcId="{3CB03902-C0F7-48EF-A745-402729D2EF28}" destId="{B85DC983-F797-4889-A9E0-B67F90AF991E}" srcOrd="0" destOrd="0" presId="urn:microsoft.com/office/officeart/2024/3/layout/verticalVisualTextBlock1"/>
    <dgm:cxn modelId="{598B751B-AF6A-4ED0-806B-584579153E4D}" type="presOf" srcId="{99B846CA-DEFD-4592-8561-7D1E9814EBC4}" destId="{9263F8DA-5548-484C-80E9-B80B6150B128}" srcOrd="0" destOrd="0" presId="urn:microsoft.com/office/officeart/2024/3/layout/verticalVisualTextBlock1"/>
    <dgm:cxn modelId="{9825395C-DE6C-4AD6-9663-BC01CA23A3A4}" srcId="{3D2B8CA6-7F31-4151-8F2B-39580F1BA270}" destId="{8B5A4B49-AA37-4AF5-AB88-869EA4D95D7D}" srcOrd="0" destOrd="0" parTransId="{98E72541-0A16-4D88-A860-8D1612BA9836}" sibTransId="{314B0CE9-16CC-47BE-947A-64B8FC20687D}"/>
    <dgm:cxn modelId="{65D0CC5E-4A5F-4B48-AB15-4254BE6022F2}" srcId="{6AE1BB7D-0148-4F42-9F8D-B8B6BE19B299}" destId="{3D2B8CA6-7F31-4151-8F2B-39580F1BA270}" srcOrd="1" destOrd="0" parTransId="{F5E909D7-2E87-4967-8FBF-E721DF1398FF}" sibTransId="{99B846CA-DEFD-4592-8561-7D1E9814EBC4}"/>
    <dgm:cxn modelId="{B0225764-D3BE-4DB5-977C-BE35CB11B665}" srcId="{6AE1BB7D-0148-4F42-9F8D-B8B6BE19B299}" destId="{33EEEF2E-CD4B-4518-825B-5C4DF6AA665D}" srcOrd="0" destOrd="0" parTransId="{84B3899C-E30B-47EC-8A89-420CAD40528A}" sibTransId="{A98B272E-B915-46DE-9BC5-FFB739498CDB}"/>
    <dgm:cxn modelId="{46874065-9C70-4245-B944-120BC039C218}" srcId="{E68C603E-B760-41A2-98A9-5B3B6BF2023B}" destId="{3CB03902-C0F7-48EF-A745-402729D2EF28}" srcOrd="0" destOrd="0" parTransId="{7C5E1C5F-9008-4915-BDD4-CE125FE654EC}" sibTransId="{558DB06E-95F7-467B-90BC-6B71F3395FF4}"/>
    <dgm:cxn modelId="{026A6155-CB78-48D7-B254-2F2D7B25529D}" type="presOf" srcId="{6AE1BB7D-0148-4F42-9F8D-B8B6BE19B299}" destId="{40D32F96-B3FC-4E88-B173-E7173ADEC268}" srcOrd="0" destOrd="0" presId="urn:microsoft.com/office/officeart/2024/3/layout/verticalVisualTextBlock1"/>
    <dgm:cxn modelId="{6EBDEA84-A915-4521-B2DF-4C7BC57A5429}" type="presOf" srcId="{E482E2EE-7E2C-4C1A-8290-3295FDD50DAD}" destId="{1E393094-33D4-437C-9B8F-B6B54184AC66}" srcOrd="0" destOrd="0" presId="urn:microsoft.com/office/officeart/2024/3/layout/verticalVisualTextBlock1"/>
    <dgm:cxn modelId="{07E4B68B-3C8C-4F89-B59F-28ED3D454FC8}" type="presOf" srcId="{3D2B8CA6-7F31-4151-8F2B-39580F1BA270}" destId="{CE335370-FACC-4C26-9C45-4593BFDECF10}" srcOrd="0" destOrd="0" presId="urn:microsoft.com/office/officeart/2024/3/layout/verticalVisualTextBlock1"/>
    <dgm:cxn modelId="{40A62E9B-B76E-4064-BE7B-EB31974E8F30}" srcId="{33EEEF2E-CD4B-4518-825B-5C4DF6AA665D}" destId="{E482E2EE-7E2C-4C1A-8290-3295FDD50DAD}" srcOrd="0" destOrd="0" parTransId="{8EBD860C-0444-4E5E-825A-DE7BBB3328C1}" sibTransId="{2C082F0E-8604-4111-86BA-04FB7E79D83D}"/>
    <dgm:cxn modelId="{28EB459E-0611-4936-BCF1-D019513A7764}" type="presOf" srcId="{A98B272E-B915-46DE-9BC5-FFB739498CDB}" destId="{8A827BE9-0BD2-4486-9533-645229121E05}" srcOrd="0" destOrd="0" presId="urn:microsoft.com/office/officeart/2024/3/layout/verticalVisualTextBlock1"/>
    <dgm:cxn modelId="{917CF3B7-DB15-4730-AE6E-BC19BB152965}" type="presOf" srcId="{8B5A4B49-AA37-4AF5-AB88-869EA4D95D7D}" destId="{0B6CB5DC-CBE1-429A-932B-4C262409A9C0}" srcOrd="0" destOrd="0" presId="urn:microsoft.com/office/officeart/2024/3/layout/verticalVisualTextBlock1"/>
    <dgm:cxn modelId="{BC59D1D6-EA50-461D-A590-D22B7461154C}" type="presOf" srcId="{E68C603E-B760-41A2-98A9-5B3B6BF2023B}" destId="{626ED2DE-C859-4F4D-A2CF-557B4847E5EE}" srcOrd="0" destOrd="0" presId="urn:microsoft.com/office/officeart/2024/3/layout/verticalVisualTextBlock1"/>
    <dgm:cxn modelId="{9281DBDE-7E0B-455D-AB05-9B9BE2C5D402}" type="presOf" srcId="{33EEEF2E-CD4B-4518-825B-5C4DF6AA665D}" destId="{E60931D0-BE6E-4703-B97F-64F7C18E1758}" srcOrd="0" destOrd="0" presId="urn:microsoft.com/office/officeart/2024/3/layout/verticalVisualTextBlock1"/>
    <dgm:cxn modelId="{4992BEFC-E47B-4725-A611-4BF150944287}" srcId="{6AE1BB7D-0148-4F42-9F8D-B8B6BE19B299}" destId="{E68C603E-B760-41A2-98A9-5B3B6BF2023B}" srcOrd="2" destOrd="0" parTransId="{1548C92E-D78F-465C-94C5-73551C8DBE33}" sibTransId="{7890A6EB-ED53-4DCB-A0F7-188603B1CCAF}"/>
    <dgm:cxn modelId="{D8D0BF56-F097-4F33-8A62-AE845056DC98}" type="presParOf" srcId="{40D32F96-B3FC-4E88-B173-E7173ADEC268}" destId="{C7129DCD-2A3D-4D25-903D-BC2FD433592E}" srcOrd="0" destOrd="0" presId="urn:microsoft.com/office/officeart/2024/3/layout/verticalVisualTextBlock1"/>
    <dgm:cxn modelId="{50E1FA2E-A34E-4122-818E-28510179FE37}" type="presParOf" srcId="{C7129DCD-2A3D-4D25-903D-BC2FD433592E}" destId="{984DDBFA-62A2-484F-9D14-1C4FD077177F}" srcOrd="0" destOrd="0" presId="urn:microsoft.com/office/officeart/2024/3/layout/verticalVisualTextBlock1"/>
    <dgm:cxn modelId="{5BB0018B-3006-4384-B0EF-9027033070C7}" type="presParOf" srcId="{C7129DCD-2A3D-4D25-903D-BC2FD433592E}" destId="{E60931D0-BE6E-4703-B97F-64F7C18E1758}" srcOrd="1" destOrd="0" presId="urn:microsoft.com/office/officeart/2024/3/layout/verticalVisualTextBlock1"/>
    <dgm:cxn modelId="{2A31937F-E12E-49E4-9E85-34BB5F2EE9A2}" type="presParOf" srcId="{C7129DCD-2A3D-4D25-903D-BC2FD433592E}" destId="{1E393094-33D4-437C-9B8F-B6B54184AC66}" srcOrd="2" destOrd="0" presId="urn:microsoft.com/office/officeart/2024/3/layout/verticalVisualTextBlock1"/>
    <dgm:cxn modelId="{3F9674F0-9552-402E-AD19-99D682C9819F}" type="presParOf" srcId="{40D32F96-B3FC-4E88-B173-E7173ADEC268}" destId="{8A827BE9-0BD2-4486-9533-645229121E05}" srcOrd="1" destOrd="0" presId="urn:microsoft.com/office/officeart/2024/3/layout/verticalVisualTextBlock1"/>
    <dgm:cxn modelId="{48594A71-AAC2-43D0-9A4C-AB52F2D0D23A}" type="presParOf" srcId="{40D32F96-B3FC-4E88-B173-E7173ADEC268}" destId="{956ADC8A-B178-40EE-A718-E23966BA8CC5}" srcOrd="2" destOrd="0" presId="urn:microsoft.com/office/officeart/2024/3/layout/verticalVisualTextBlock1"/>
    <dgm:cxn modelId="{436B2A77-0185-48C3-AD4A-87B7D5730479}" type="presParOf" srcId="{956ADC8A-B178-40EE-A718-E23966BA8CC5}" destId="{0AEAB103-A2EB-4B86-9A95-8495B3ED9722}" srcOrd="0" destOrd="0" presId="urn:microsoft.com/office/officeart/2024/3/layout/verticalVisualTextBlock1"/>
    <dgm:cxn modelId="{4ABC6A72-AD01-478A-8C48-0621003AD547}" type="presParOf" srcId="{956ADC8A-B178-40EE-A718-E23966BA8CC5}" destId="{CE335370-FACC-4C26-9C45-4593BFDECF10}" srcOrd="1" destOrd="0" presId="urn:microsoft.com/office/officeart/2024/3/layout/verticalVisualTextBlock1"/>
    <dgm:cxn modelId="{BDD6D77F-7745-4F2A-812C-BB759B2F3419}" type="presParOf" srcId="{956ADC8A-B178-40EE-A718-E23966BA8CC5}" destId="{0B6CB5DC-CBE1-429A-932B-4C262409A9C0}" srcOrd="2" destOrd="0" presId="urn:microsoft.com/office/officeart/2024/3/layout/verticalVisualTextBlock1"/>
    <dgm:cxn modelId="{6EF26321-0EDD-4E22-AF37-A19F71852E0B}" type="presParOf" srcId="{40D32F96-B3FC-4E88-B173-E7173ADEC268}" destId="{9263F8DA-5548-484C-80E9-B80B6150B128}" srcOrd="3" destOrd="0" presId="urn:microsoft.com/office/officeart/2024/3/layout/verticalVisualTextBlock1"/>
    <dgm:cxn modelId="{2C64FAAD-3FB6-425E-BEB6-C805B0AB7DF6}" type="presParOf" srcId="{40D32F96-B3FC-4E88-B173-E7173ADEC268}" destId="{671BEF4C-9F49-443B-8CEF-25F78FA04D9E}" srcOrd="4" destOrd="0" presId="urn:microsoft.com/office/officeart/2024/3/layout/verticalVisualTextBlock1"/>
    <dgm:cxn modelId="{8BB3D7EA-E7CA-4501-A23C-0AEE5C0ED39B}" type="presParOf" srcId="{671BEF4C-9F49-443B-8CEF-25F78FA04D9E}" destId="{BB9C7F71-8537-4DB6-9DFE-5298DE26BAB3}" srcOrd="0" destOrd="0" presId="urn:microsoft.com/office/officeart/2024/3/layout/verticalVisualTextBlock1"/>
    <dgm:cxn modelId="{E9CD047A-11FB-4D3C-B804-4928057EBD07}" type="presParOf" srcId="{671BEF4C-9F49-443B-8CEF-25F78FA04D9E}" destId="{626ED2DE-C859-4F4D-A2CF-557B4847E5EE}" srcOrd="1" destOrd="0" presId="urn:microsoft.com/office/officeart/2024/3/layout/verticalVisualTextBlock1"/>
    <dgm:cxn modelId="{004E8EDC-94D4-450A-AE83-FAB6F7AA7BE3}" type="presParOf" srcId="{671BEF4C-9F49-443B-8CEF-25F78FA04D9E}" destId="{B85DC983-F797-4889-A9E0-B67F90AF991E}" srcOrd="2" destOrd="0" presId="urn:microsoft.com/office/officeart/2024/3/layout/verticalVisualTextBlock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21D7FD-D34D-4819-A2A7-324A9ABC55AD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AD77F2-0180-41E7-A0AA-B3B42189852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 i="0"/>
            <a:t>Deep Learning Potential</a:t>
          </a:r>
          <a:endParaRPr lang="en-US"/>
        </a:p>
      </dgm:t>
    </dgm:pt>
    <dgm:pt modelId="{1D1FF7B7-3DD8-4C2D-AA27-13A6415D86F4}" type="parTrans" cxnId="{9F5240D3-E150-4789-B3EF-682D458CFD44}">
      <dgm:prSet/>
      <dgm:spPr/>
      <dgm:t>
        <a:bodyPr/>
        <a:lstStyle/>
        <a:p>
          <a:endParaRPr lang="en-US"/>
        </a:p>
      </dgm:t>
    </dgm:pt>
    <dgm:pt modelId="{87C6FCF7-64EC-4185-866A-0867CC22ACD5}" type="sibTrans" cxnId="{9F5240D3-E150-4789-B3EF-682D458CFD44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2A212EFE-A551-43A1-8054-5AB74143D16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Deep learning shows significant promise in accurately detecting pneumonia from chest X-ray images.</a:t>
          </a:r>
          <a:endParaRPr lang="en-US"/>
        </a:p>
      </dgm:t>
    </dgm:pt>
    <dgm:pt modelId="{FBAF8935-42F9-4322-9B86-551DEC3136C3}" type="parTrans" cxnId="{62D3EB7B-ABD3-4C97-9F44-0DDBAA4AEAA4}">
      <dgm:prSet/>
      <dgm:spPr/>
      <dgm:t>
        <a:bodyPr/>
        <a:lstStyle/>
        <a:p>
          <a:endParaRPr lang="en-US"/>
        </a:p>
      </dgm:t>
    </dgm:pt>
    <dgm:pt modelId="{BBF461CA-B041-48E3-85F9-706F8CF0F4EF}" type="sibTrans" cxnId="{62D3EB7B-ABD3-4C97-9F44-0DDBAA4AEAA4}">
      <dgm:prSet/>
      <dgm:spPr/>
      <dgm:t>
        <a:bodyPr/>
        <a:lstStyle/>
        <a:p>
          <a:endParaRPr lang="en-US"/>
        </a:p>
      </dgm:t>
    </dgm:pt>
    <dgm:pt modelId="{CED1C841-11E1-4416-9EE5-1190713C6E2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 i="0"/>
            <a:t>Project Challenges</a:t>
          </a:r>
          <a:endParaRPr lang="en-US"/>
        </a:p>
      </dgm:t>
    </dgm:pt>
    <dgm:pt modelId="{AEDC8DAD-FAE2-42BC-B5C6-D31FA11041D4}" type="parTrans" cxnId="{0EE41BEA-018D-4301-B519-90D94489B4FD}">
      <dgm:prSet/>
      <dgm:spPr/>
      <dgm:t>
        <a:bodyPr/>
        <a:lstStyle/>
        <a:p>
          <a:endParaRPr lang="en-US"/>
        </a:p>
      </dgm:t>
    </dgm:pt>
    <dgm:pt modelId="{54209F58-7095-4679-BF6F-CA2E56C8ACEB}" type="sibTrans" cxnId="{0EE41BEA-018D-4301-B519-90D94489B4FD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D7F190BA-3F36-41B4-AA90-C409E9CF087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Current challenges include data variability and ensuring reliable detection in diverse populations.</a:t>
          </a:r>
          <a:endParaRPr lang="en-US" dirty="0"/>
        </a:p>
      </dgm:t>
    </dgm:pt>
    <dgm:pt modelId="{05C89F3C-F4C7-4D00-90D5-5BF59D5D7719}" type="parTrans" cxnId="{7D057270-7BAB-47D5-87DF-C6D971C089BC}">
      <dgm:prSet/>
      <dgm:spPr/>
      <dgm:t>
        <a:bodyPr/>
        <a:lstStyle/>
        <a:p>
          <a:endParaRPr lang="en-US"/>
        </a:p>
      </dgm:t>
    </dgm:pt>
    <dgm:pt modelId="{27DE86B1-76FB-4367-B4A8-7545F1EDCF1E}" type="sibTrans" cxnId="{7D057270-7BAB-47D5-87DF-C6D971C089BC}">
      <dgm:prSet/>
      <dgm:spPr/>
      <dgm:t>
        <a:bodyPr/>
        <a:lstStyle/>
        <a:p>
          <a:endParaRPr lang="en-US"/>
        </a:p>
      </dgm:t>
    </dgm:pt>
    <dgm:pt modelId="{3B68415E-2673-430B-B72B-7258EF40024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 i="0"/>
            <a:t>Future Enhancements</a:t>
          </a:r>
          <a:endParaRPr lang="en-US"/>
        </a:p>
      </dgm:t>
    </dgm:pt>
    <dgm:pt modelId="{93020EC6-64B2-448F-A4DD-3A9769BC81DE}" type="parTrans" cxnId="{53F068DF-3E2C-4D36-A7E7-28A8FCEF04C5}">
      <dgm:prSet/>
      <dgm:spPr/>
      <dgm:t>
        <a:bodyPr/>
        <a:lstStyle/>
        <a:p>
          <a:endParaRPr lang="en-US"/>
        </a:p>
      </dgm:t>
    </dgm:pt>
    <dgm:pt modelId="{1BEDC905-454C-430E-AF92-F230B155B148}" type="sibTrans" cxnId="{53F068DF-3E2C-4D36-A7E7-28A8FCEF04C5}">
      <dgm:prSet/>
      <dgm:spPr/>
      <dgm:t>
        <a:bodyPr/>
        <a:lstStyle/>
        <a:p>
          <a:endParaRPr lang="en-US"/>
        </a:p>
      </dgm:t>
    </dgm:pt>
    <dgm:pt modelId="{191E36F7-9C44-4AC4-A29C-89E6A005978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The project lays groundwork for improved algorithms and expanded clinical applications in pneumonia detection.</a:t>
          </a:r>
          <a:endParaRPr lang="en-US"/>
        </a:p>
      </dgm:t>
    </dgm:pt>
    <dgm:pt modelId="{AB02EC31-B799-40A8-8D7A-E5F9E78AECEE}" type="parTrans" cxnId="{3FF1217C-FA06-42D1-984C-477AE21FDDED}">
      <dgm:prSet/>
      <dgm:spPr/>
      <dgm:t>
        <a:bodyPr/>
        <a:lstStyle/>
        <a:p>
          <a:endParaRPr lang="en-US"/>
        </a:p>
      </dgm:t>
    </dgm:pt>
    <dgm:pt modelId="{A99F37F8-3116-47EE-8187-7C881B97856E}" type="sibTrans" cxnId="{3FF1217C-FA06-42D1-984C-477AE21FDDED}">
      <dgm:prSet/>
      <dgm:spPr/>
      <dgm:t>
        <a:bodyPr/>
        <a:lstStyle/>
        <a:p>
          <a:endParaRPr lang="en-US"/>
        </a:p>
      </dgm:t>
    </dgm:pt>
    <dgm:pt modelId="{DA4E2933-D6EB-4298-9CB0-96908823AD5F}" type="pres">
      <dgm:prSet presAssocID="{7721D7FD-D34D-4819-A2A7-324A9ABC55AD}" presName="Name0" presStyleCnt="0">
        <dgm:presLayoutVars>
          <dgm:dir/>
          <dgm:resizeHandles val="exact"/>
        </dgm:presLayoutVars>
      </dgm:prSet>
      <dgm:spPr/>
    </dgm:pt>
    <dgm:pt modelId="{54C8F7BB-2C17-4057-80FD-04D50E8C2FCE}" type="pres">
      <dgm:prSet presAssocID="{37AD77F2-0180-41E7-A0AA-B3B421898529}" presName="compNode" presStyleCnt="0"/>
      <dgm:spPr/>
    </dgm:pt>
    <dgm:pt modelId="{03E5A4B1-9CCA-409E-A91E-EE47C8C21ECE}" type="pres">
      <dgm:prSet presAssocID="{37AD77F2-0180-41E7-A0AA-B3B421898529}" presName="pictRect" presStyleLbl="revTx" presStyleIdx="0" presStyleCnt="6">
        <dgm:presLayoutVars>
          <dgm:chMax val="0"/>
          <dgm:bulletEnabled/>
        </dgm:presLayoutVars>
      </dgm:prSet>
      <dgm:spPr/>
    </dgm:pt>
    <dgm:pt modelId="{A865A0EF-0FA3-4535-A76C-4740FE4859F0}" type="pres">
      <dgm:prSet presAssocID="{37AD77F2-0180-41E7-A0AA-B3B421898529}" presName="textRect" presStyleLbl="revTx" presStyleIdx="1" presStyleCnt="6">
        <dgm:presLayoutVars>
          <dgm:bulletEnabled/>
        </dgm:presLayoutVars>
      </dgm:prSet>
      <dgm:spPr/>
    </dgm:pt>
    <dgm:pt modelId="{C78E06D9-E89C-4759-A45B-B9D93F2DB422}" type="pres">
      <dgm:prSet presAssocID="{87C6FCF7-64EC-4185-866A-0867CC22ACD5}" presName="sibTrans" presStyleLbl="sibTrans2D1" presStyleIdx="0" presStyleCnt="0"/>
      <dgm:spPr/>
    </dgm:pt>
    <dgm:pt modelId="{FDCA2FA8-F1AB-4113-98A1-D968FB90D9F9}" type="pres">
      <dgm:prSet presAssocID="{CED1C841-11E1-4416-9EE5-1190713C6E2D}" presName="compNode" presStyleCnt="0"/>
      <dgm:spPr/>
    </dgm:pt>
    <dgm:pt modelId="{B98A7702-6582-42A0-ADBE-23DD6D568CAE}" type="pres">
      <dgm:prSet presAssocID="{CED1C841-11E1-4416-9EE5-1190713C6E2D}" presName="pictRect" presStyleLbl="revTx" presStyleIdx="2" presStyleCnt="6">
        <dgm:presLayoutVars>
          <dgm:chMax val="0"/>
          <dgm:bulletEnabled/>
        </dgm:presLayoutVars>
      </dgm:prSet>
      <dgm:spPr/>
    </dgm:pt>
    <dgm:pt modelId="{8B74277E-1742-4817-B487-86E197F56031}" type="pres">
      <dgm:prSet presAssocID="{CED1C841-11E1-4416-9EE5-1190713C6E2D}" presName="textRect" presStyleLbl="revTx" presStyleIdx="3" presStyleCnt="6">
        <dgm:presLayoutVars>
          <dgm:bulletEnabled/>
        </dgm:presLayoutVars>
      </dgm:prSet>
      <dgm:spPr/>
    </dgm:pt>
    <dgm:pt modelId="{157F7686-6C33-462B-A52A-C3DBB16A9C9D}" type="pres">
      <dgm:prSet presAssocID="{54209F58-7095-4679-BF6F-CA2E56C8ACEB}" presName="sibTrans" presStyleLbl="sibTrans2D1" presStyleIdx="0" presStyleCnt="0"/>
      <dgm:spPr/>
    </dgm:pt>
    <dgm:pt modelId="{347C777C-55F1-4502-863C-3F6E8CD0DC84}" type="pres">
      <dgm:prSet presAssocID="{3B68415E-2673-430B-B72B-7258EF40024F}" presName="compNode" presStyleCnt="0"/>
      <dgm:spPr/>
    </dgm:pt>
    <dgm:pt modelId="{03D9452D-14A3-4A8D-A49B-4B5B864B77A0}" type="pres">
      <dgm:prSet presAssocID="{3B68415E-2673-430B-B72B-7258EF40024F}" presName="pictRect" presStyleLbl="revTx" presStyleIdx="4" presStyleCnt="6">
        <dgm:presLayoutVars>
          <dgm:chMax val="0"/>
          <dgm:bulletEnabled/>
        </dgm:presLayoutVars>
      </dgm:prSet>
      <dgm:spPr/>
    </dgm:pt>
    <dgm:pt modelId="{FD54EB54-7922-4A6B-8CD9-9FC2F2D2F280}" type="pres">
      <dgm:prSet presAssocID="{3B68415E-2673-430B-B72B-7258EF40024F}" presName="textRect" presStyleLbl="revTx" presStyleIdx="5" presStyleCnt="6">
        <dgm:presLayoutVars>
          <dgm:bulletEnabled/>
        </dgm:presLayoutVars>
      </dgm:prSet>
      <dgm:spPr/>
    </dgm:pt>
  </dgm:ptLst>
  <dgm:cxnLst>
    <dgm:cxn modelId="{B2818302-088C-43EE-AB41-04928EB1D992}" type="presOf" srcId="{54209F58-7095-4679-BF6F-CA2E56C8ACEB}" destId="{157F7686-6C33-462B-A52A-C3DBB16A9C9D}" srcOrd="0" destOrd="0" presId="urn:microsoft.com/office/officeart/2024/3/layout/hArchList1"/>
    <dgm:cxn modelId="{4E246B3B-D2DB-4C7A-909B-0A33DED68FBB}" type="presOf" srcId="{3B68415E-2673-430B-B72B-7258EF40024F}" destId="{03D9452D-14A3-4A8D-A49B-4B5B864B77A0}" srcOrd="0" destOrd="0" presId="urn:microsoft.com/office/officeart/2024/3/layout/hArchList1"/>
    <dgm:cxn modelId="{5B732747-8DF3-49EB-AEF4-037F76AD73F3}" type="presOf" srcId="{7721D7FD-D34D-4819-A2A7-324A9ABC55AD}" destId="{DA4E2933-D6EB-4298-9CB0-96908823AD5F}" srcOrd="0" destOrd="0" presId="urn:microsoft.com/office/officeart/2024/3/layout/hArchList1"/>
    <dgm:cxn modelId="{7D057270-7BAB-47D5-87DF-C6D971C089BC}" srcId="{CED1C841-11E1-4416-9EE5-1190713C6E2D}" destId="{D7F190BA-3F36-41B4-AA90-C409E9CF0878}" srcOrd="0" destOrd="0" parTransId="{05C89F3C-F4C7-4D00-90D5-5BF59D5D7719}" sibTransId="{27DE86B1-76FB-4367-B4A8-7545F1EDCF1E}"/>
    <dgm:cxn modelId="{62D3EB7B-ABD3-4C97-9F44-0DDBAA4AEAA4}" srcId="{37AD77F2-0180-41E7-A0AA-B3B421898529}" destId="{2A212EFE-A551-43A1-8054-5AB74143D163}" srcOrd="0" destOrd="0" parTransId="{FBAF8935-42F9-4322-9B86-551DEC3136C3}" sibTransId="{BBF461CA-B041-48E3-85F9-706F8CF0F4EF}"/>
    <dgm:cxn modelId="{3FF1217C-FA06-42D1-984C-477AE21FDDED}" srcId="{3B68415E-2673-430B-B72B-7258EF40024F}" destId="{191E36F7-9C44-4AC4-A29C-89E6A0059783}" srcOrd="0" destOrd="0" parTransId="{AB02EC31-B799-40A8-8D7A-E5F9E78AECEE}" sibTransId="{A99F37F8-3116-47EE-8187-7C881B97856E}"/>
    <dgm:cxn modelId="{8E66078D-FC02-45AB-AB3A-4807A57CE39A}" type="presOf" srcId="{191E36F7-9C44-4AC4-A29C-89E6A0059783}" destId="{FD54EB54-7922-4A6B-8CD9-9FC2F2D2F280}" srcOrd="0" destOrd="0" presId="urn:microsoft.com/office/officeart/2024/3/layout/hArchList1"/>
    <dgm:cxn modelId="{21143D8F-7E2B-4C77-9445-105BB7CF05CD}" type="presOf" srcId="{D7F190BA-3F36-41B4-AA90-C409E9CF0878}" destId="{8B74277E-1742-4817-B487-86E197F56031}" srcOrd="0" destOrd="0" presId="urn:microsoft.com/office/officeart/2024/3/layout/hArchList1"/>
    <dgm:cxn modelId="{1274799E-4928-4D82-9A60-3370C204A67C}" type="presOf" srcId="{87C6FCF7-64EC-4185-866A-0867CC22ACD5}" destId="{C78E06D9-E89C-4759-A45B-B9D93F2DB422}" srcOrd="0" destOrd="0" presId="urn:microsoft.com/office/officeart/2024/3/layout/hArchList1"/>
    <dgm:cxn modelId="{205D53A1-FF06-4CD1-8DF9-21BED0695775}" type="presOf" srcId="{37AD77F2-0180-41E7-A0AA-B3B421898529}" destId="{03E5A4B1-9CCA-409E-A91E-EE47C8C21ECE}" srcOrd="0" destOrd="0" presId="urn:microsoft.com/office/officeart/2024/3/layout/hArchList1"/>
    <dgm:cxn modelId="{F2B93AAD-53A4-483B-B0D2-2A9F2151F84F}" type="presOf" srcId="{CED1C841-11E1-4416-9EE5-1190713C6E2D}" destId="{B98A7702-6582-42A0-ADBE-23DD6D568CAE}" srcOrd="0" destOrd="0" presId="urn:microsoft.com/office/officeart/2024/3/layout/hArchList1"/>
    <dgm:cxn modelId="{460711C8-20A7-40CF-9419-A96B8ABC0AF8}" type="presOf" srcId="{2A212EFE-A551-43A1-8054-5AB74143D163}" destId="{A865A0EF-0FA3-4535-A76C-4740FE4859F0}" srcOrd="0" destOrd="0" presId="urn:microsoft.com/office/officeart/2024/3/layout/hArchList1"/>
    <dgm:cxn modelId="{9F5240D3-E150-4789-B3EF-682D458CFD44}" srcId="{7721D7FD-D34D-4819-A2A7-324A9ABC55AD}" destId="{37AD77F2-0180-41E7-A0AA-B3B421898529}" srcOrd="0" destOrd="0" parTransId="{1D1FF7B7-3DD8-4C2D-AA27-13A6415D86F4}" sibTransId="{87C6FCF7-64EC-4185-866A-0867CC22ACD5}"/>
    <dgm:cxn modelId="{53F068DF-3E2C-4D36-A7E7-28A8FCEF04C5}" srcId="{7721D7FD-D34D-4819-A2A7-324A9ABC55AD}" destId="{3B68415E-2673-430B-B72B-7258EF40024F}" srcOrd="2" destOrd="0" parTransId="{93020EC6-64B2-448F-A4DD-3A9769BC81DE}" sibTransId="{1BEDC905-454C-430E-AF92-F230B155B148}"/>
    <dgm:cxn modelId="{0EE41BEA-018D-4301-B519-90D94489B4FD}" srcId="{7721D7FD-D34D-4819-A2A7-324A9ABC55AD}" destId="{CED1C841-11E1-4416-9EE5-1190713C6E2D}" srcOrd="1" destOrd="0" parTransId="{AEDC8DAD-FAE2-42BC-B5C6-D31FA11041D4}" sibTransId="{54209F58-7095-4679-BF6F-CA2E56C8ACEB}"/>
    <dgm:cxn modelId="{5392DDFC-EE31-4405-B242-E9788D7B8EE8}" type="presParOf" srcId="{DA4E2933-D6EB-4298-9CB0-96908823AD5F}" destId="{54C8F7BB-2C17-4057-80FD-04D50E8C2FCE}" srcOrd="0" destOrd="0" presId="urn:microsoft.com/office/officeart/2024/3/layout/hArchList1"/>
    <dgm:cxn modelId="{AECBFE05-0CDB-4AF2-BC05-41370CC746A7}" type="presParOf" srcId="{54C8F7BB-2C17-4057-80FD-04D50E8C2FCE}" destId="{03E5A4B1-9CCA-409E-A91E-EE47C8C21ECE}" srcOrd="0" destOrd="0" presId="urn:microsoft.com/office/officeart/2024/3/layout/hArchList1"/>
    <dgm:cxn modelId="{9ED5F3FA-C825-417D-BF42-4730D848C5BA}" type="presParOf" srcId="{54C8F7BB-2C17-4057-80FD-04D50E8C2FCE}" destId="{A865A0EF-0FA3-4535-A76C-4740FE4859F0}" srcOrd="1" destOrd="0" presId="urn:microsoft.com/office/officeart/2024/3/layout/hArchList1"/>
    <dgm:cxn modelId="{9FFCB9E5-2169-4EE4-A776-5F3237A90DDE}" type="presParOf" srcId="{DA4E2933-D6EB-4298-9CB0-96908823AD5F}" destId="{C78E06D9-E89C-4759-A45B-B9D93F2DB422}" srcOrd="1" destOrd="0" presId="urn:microsoft.com/office/officeart/2024/3/layout/hArchList1"/>
    <dgm:cxn modelId="{9346F08E-97C6-47D8-86FC-89BD8C23751D}" type="presParOf" srcId="{DA4E2933-D6EB-4298-9CB0-96908823AD5F}" destId="{FDCA2FA8-F1AB-4113-98A1-D968FB90D9F9}" srcOrd="2" destOrd="0" presId="urn:microsoft.com/office/officeart/2024/3/layout/hArchList1"/>
    <dgm:cxn modelId="{C8E30473-ED04-4819-A59F-AB45EA7AF94F}" type="presParOf" srcId="{FDCA2FA8-F1AB-4113-98A1-D968FB90D9F9}" destId="{B98A7702-6582-42A0-ADBE-23DD6D568CAE}" srcOrd="0" destOrd="0" presId="urn:microsoft.com/office/officeart/2024/3/layout/hArchList1"/>
    <dgm:cxn modelId="{1D6FF180-5E33-4558-97FE-EAD5590A186F}" type="presParOf" srcId="{FDCA2FA8-F1AB-4113-98A1-D968FB90D9F9}" destId="{8B74277E-1742-4817-B487-86E197F56031}" srcOrd="1" destOrd="0" presId="urn:microsoft.com/office/officeart/2024/3/layout/hArchList1"/>
    <dgm:cxn modelId="{E48098B9-29AC-4928-9D95-B42E40AE2462}" type="presParOf" srcId="{DA4E2933-D6EB-4298-9CB0-96908823AD5F}" destId="{157F7686-6C33-462B-A52A-C3DBB16A9C9D}" srcOrd="3" destOrd="0" presId="urn:microsoft.com/office/officeart/2024/3/layout/hArchList1"/>
    <dgm:cxn modelId="{4EF3DF21-CED3-4F81-BFA3-EFD479857B4A}" type="presParOf" srcId="{DA4E2933-D6EB-4298-9CB0-96908823AD5F}" destId="{347C777C-55F1-4502-863C-3F6E8CD0DC84}" srcOrd="4" destOrd="0" presId="urn:microsoft.com/office/officeart/2024/3/layout/hArchList1"/>
    <dgm:cxn modelId="{4198EB52-82C3-4F26-BEAF-DA73DA4C834C}" type="presParOf" srcId="{347C777C-55F1-4502-863C-3F6E8CD0DC84}" destId="{03D9452D-14A3-4A8D-A49B-4B5B864B77A0}" srcOrd="0" destOrd="0" presId="urn:microsoft.com/office/officeart/2024/3/layout/hArchList1"/>
    <dgm:cxn modelId="{7A0E91E2-DF16-4806-A5C5-61F3B1F2F8CB}" type="presParOf" srcId="{347C777C-55F1-4502-863C-3F6E8CD0DC84}" destId="{FD54EB54-7922-4A6B-8CD9-9FC2F2D2F280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4DDBFA-62A2-484F-9D14-1C4FD077177F}">
      <dsp:nvSpPr>
        <dsp:cNvPr id="0" name=""/>
        <dsp:cNvSpPr/>
      </dsp:nvSpPr>
      <dsp:spPr>
        <a:xfrm>
          <a:off x="0" y="0"/>
          <a:ext cx="1374278" cy="13742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57" b="9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0931D0-BE6E-4703-B97F-64F7C18E1758}">
      <dsp:nvSpPr>
        <dsp:cNvPr id="0" name=""/>
        <dsp:cNvSpPr/>
      </dsp:nvSpPr>
      <dsp:spPr>
        <a:xfrm>
          <a:off x="1554278" y="0"/>
          <a:ext cx="3926024" cy="361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Confusion Matrix Overview</a:t>
          </a:r>
        </a:p>
      </dsp:txBody>
      <dsp:txXfrm>
        <a:off x="1554278" y="0"/>
        <a:ext cx="3926024" cy="361331"/>
      </dsp:txXfrm>
    </dsp:sp>
    <dsp:sp modelId="{1E393094-33D4-437C-9B8F-B6B54184AC66}">
      <dsp:nvSpPr>
        <dsp:cNvPr id="0" name=""/>
        <dsp:cNvSpPr/>
      </dsp:nvSpPr>
      <dsp:spPr>
        <a:xfrm>
          <a:off x="1554278" y="361331"/>
          <a:ext cx="3926024" cy="10129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confusion matrix provides a visual summary of prediction results, highlighting true and false classifications.</a:t>
          </a:r>
        </a:p>
      </dsp:txBody>
      <dsp:txXfrm>
        <a:off x="1554278" y="361331"/>
        <a:ext cx="3926024" cy="1012947"/>
      </dsp:txXfrm>
    </dsp:sp>
    <dsp:sp modelId="{0AEAB103-A2EB-4B86-9A95-8495B3ED9722}">
      <dsp:nvSpPr>
        <dsp:cNvPr id="0" name=""/>
        <dsp:cNvSpPr/>
      </dsp:nvSpPr>
      <dsp:spPr>
        <a:xfrm>
          <a:off x="0" y="1484221"/>
          <a:ext cx="1374278" cy="1374278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" r="31403" b="-2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E335370-FACC-4C26-9C45-4593BFDECF10}">
      <dsp:nvSpPr>
        <dsp:cNvPr id="0" name=""/>
        <dsp:cNvSpPr/>
      </dsp:nvSpPr>
      <dsp:spPr>
        <a:xfrm>
          <a:off x="1554278" y="1484221"/>
          <a:ext cx="3926024" cy="361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Classification Report Metrics</a:t>
          </a:r>
        </a:p>
      </dsp:txBody>
      <dsp:txXfrm>
        <a:off x="1554278" y="1484221"/>
        <a:ext cx="3926024" cy="361331"/>
      </dsp:txXfrm>
    </dsp:sp>
    <dsp:sp modelId="{0B6CB5DC-CBE1-429A-932B-4C262409A9C0}">
      <dsp:nvSpPr>
        <dsp:cNvPr id="0" name=""/>
        <dsp:cNvSpPr/>
      </dsp:nvSpPr>
      <dsp:spPr>
        <a:xfrm>
          <a:off x="1554278" y="1845552"/>
          <a:ext cx="3926024" cy="10129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classification report details key metrics like precision, recall, and F1-score to evaluate model performance.</a:t>
          </a:r>
        </a:p>
      </dsp:txBody>
      <dsp:txXfrm>
        <a:off x="1554278" y="1845552"/>
        <a:ext cx="3926024" cy="1012947"/>
      </dsp:txXfrm>
    </dsp:sp>
    <dsp:sp modelId="{BB9C7F71-8537-4DB6-9DFE-5298DE26BAB3}">
      <dsp:nvSpPr>
        <dsp:cNvPr id="0" name=""/>
        <dsp:cNvSpPr/>
      </dsp:nvSpPr>
      <dsp:spPr>
        <a:xfrm>
          <a:off x="0" y="2968442"/>
          <a:ext cx="1374278" cy="13742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6" r="27373" b="-2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6ED2DE-C859-4F4D-A2CF-557B4847E5EE}">
      <dsp:nvSpPr>
        <dsp:cNvPr id="0" name=""/>
        <dsp:cNvSpPr/>
      </dsp:nvSpPr>
      <dsp:spPr>
        <a:xfrm>
          <a:off x="1554278" y="2968442"/>
          <a:ext cx="3926024" cy="332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Model Strengths and Weaknesses</a:t>
          </a:r>
        </a:p>
      </dsp:txBody>
      <dsp:txXfrm>
        <a:off x="1554278" y="2968442"/>
        <a:ext cx="3926024" cy="332479"/>
      </dsp:txXfrm>
    </dsp:sp>
    <dsp:sp modelId="{B85DC983-F797-4889-A9E0-B67F90AF991E}">
      <dsp:nvSpPr>
        <dsp:cNvPr id="0" name=""/>
        <dsp:cNvSpPr/>
      </dsp:nvSpPr>
      <dsp:spPr>
        <a:xfrm>
          <a:off x="1554278" y="3300922"/>
          <a:ext cx="3926024" cy="1041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These metrics help identify where the model performs well and areas needing improvement for better accuracy.</a:t>
          </a:r>
        </a:p>
      </dsp:txBody>
      <dsp:txXfrm>
        <a:off x="1554278" y="3300922"/>
        <a:ext cx="3926024" cy="10417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E5A4B1-9CCA-409E-A91E-EE47C8C21ECE}">
      <dsp:nvSpPr>
        <dsp:cNvPr id="0" name=""/>
        <dsp:cNvSpPr/>
      </dsp:nvSpPr>
      <dsp:spPr>
        <a:xfrm>
          <a:off x="0" y="0"/>
          <a:ext cx="3428999" cy="342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0" i="0" kern="1200"/>
            <a:t>Deep Learning Potential</a:t>
          </a:r>
          <a:endParaRPr lang="en-US" sz="1800" kern="1200"/>
        </a:p>
      </dsp:txBody>
      <dsp:txXfrm>
        <a:off x="0" y="0"/>
        <a:ext cx="3428999" cy="342899"/>
      </dsp:txXfrm>
    </dsp:sp>
    <dsp:sp modelId="{A865A0EF-0FA3-4535-A76C-4740FE4859F0}">
      <dsp:nvSpPr>
        <dsp:cNvPr id="0" name=""/>
        <dsp:cNvSpPr/>
      </dsp:nvSpPr>
      <dsp:spPr>
        <a:xfrm>
          <a:off x="0" y="342899"/>
          <a:ext cx="3428999" cy="2340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Deep learning shows significant promise in accurately detecting pneumonia from chest X-ray images.</a:t>
          </a:r>
          <a:endParaRPr lang="en-US" sz="1400" kern="1200"/>
        </a:p>
      </dsp:txBody>
      <dsp:txXfrm>
        <a:off x="0" y="342899"/>
        <a:ext cx="3428999" cy="2340290"/>
      </dsp:txXfrm>
    </dsp:sp>
    <dsp:sp modelId="{B98A7702-6582-42A0-ADBE-23DD6D568CAE}">
      <dsp:nvSpPr>
        <dsp:cNvPr id="0" name=""/>
        <dsp:cNvSpPr/>
      </dsp:nvSpPr>
      <dsp:spPr>
        <a:xfrm>
          <a:off x="3771899" y="0"/>
          <a:ext cx="3428999" cy="342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0" i="0" kern="1200"/>
            <a:t>Project Challenges</a:t>
          </a:r>
          <a:endParaRPr lang="en-US" sz="1800" kern="1200"/>
        </a:p>
      </dsp:txBody>
      <dsp:txXfrm>
        <a:off x="3771899" y="0"/>
        <a:ext cx="3428999" cy="342899"/>
      </dsp:txXfrm>
    </dsp:sp>
    <dsp:sp modelId="{8B74277E-1742-4817-B487-86E197F56031}">
      <dsp:nvSpPr>
        <dsp:cNvPr id="0" name=""/>
        <dsp:cNvSpPr/>
      </dsp:nvSpPr>
      <dsp:spPr>
        <a:xfrm>
          <a:off x="3771899" y="342899"/>
          <a:ext cx="3428999" cy="2340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Current challenges include data variability and ensuring reliable detection in diverse populations.</a:t>
          </a:r>
          <a:endParaRPr lang="en-US" sz="1400" kern="1200" dirty="0"/>
        </a:p>
      </dsp:txBody>
      <dsp:txXfrm>
        <a:off x="3771899" y="342899"/>
        <a:ext cx="3428999" cy="2340290"/>
      </dsp:txXfrm>
    </dsp:sp>
    <dsp:sp modelId="{03D9452D-14A3-4A8D-A49B-4B5B864B77A0}">
      <dsp:nvSpPr>
        <dsp:cNvPr id="0" name=""/>
        <dsp:cNvSpPr/>
      </dsp:nvSpPr>
      <dsp:spPr>
        <a:xfrm>
          <a:off x="7543800" y="0"/>
          <a:ext cx="3428999" cy="342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0" i="0" kern="1200"/>
            <a:t>Future Enhancements</a:t>
          </a:r>
          <a:endParaRPr lang="en-US" sz="1800" kern="1200"/>
        </a:p>
      </dsp:txBody>
      <dsp:txXfrm>
        <a:off x="7543800" y="0"/>
        <a:ext cx="3428999" cy="342899"/>
      </dsp:txXfrm>
    </dsp:sp>
    <dsp:sp modelId="{FD54EB54-7922-4A6B-8CD9-9FC2F2D2F280}">
      <dsp:nvSpPr>
        <dsp:cNvPr id="0" name=""/>
        <dsp:cNvSpPr/>
      </dsp:nvSpPr>
      <dsp:spPr>
        <a:xfrm>
          <a:off x="7543800" y="342899"/>
          <a:ext cx="3428999" cy="2340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The project lays groundwork for improved algorithms and expanded clinical applications in pneumonia detection.</a:t>
          </a:r>
          <a:endParaRPr lang="en-US" sz="1400" kern="1200"/>
        </a:p>
      </dsp:txBody>
      <dsp:txXfrm>
        <a:off x="7543800" y="342899"/>
        <a:ext cx="3428999" cy="23402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verticalVisualTextBlock1">
  <dgm:title val="Vertical Visual Text Blocks"/>
  <dgm:desc val="Pictures with short bits of text with formatted headers. Use as an easier-to-read alternative to a bulleted list."/>
  <dgm:catLst>
    <dgm:cat type="picture" pri="1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Root">
    <dgm:varLst>
      <dgm:dir/>
      <dgm:resizeHandles val="exact"/>
    </dgm:varLst>
    <dgm:choose name="BasedOnLanguageDirection">
      <dgm:if name="LeftToRight" func="var" arg="dir" op="equ" val="norm">
        <dgm:alg type="lin">
          <dgm:param type="linDir" val="fromT"/>
          <dgm:param type="vertAlign" val="t"/>
          <dgm:param type="horzAlign" val="l"/>
        </dgm:alg>
      </dgm:if>
      <dgm:else name="RightToLeft">
        <dgm:alg type="lin">
          <dgm:param type="linDir" val="fromT"/>
          <dgm:param type="vertAlign" val="t"/>
          <dgm:param type="horzAlign" val="r"/>
        </dgm:alg>
      </dgm:else>
    </dgm:choose>
    <dgm:presOf/>
    <dgm:constrLst>
      <dgm:constr type="primFontSz" for="des" forName="Subtitle" op="equ" val="18"/>
      <dgm:constr type="primFontSz" for="des" forName="Description" refType="primFontSz" refFor="des" refForName="Subtitle" op="equ" fact="0.77"/>
      <dgm:constr type="w" for="ch" forName="Composite" refType="w"/>
      <dgm:constr type="h" for="ch" forName="Composite" refType="h"/>
      <dgm:constr type="h" for="ch" forName="sibTrans" refType="h" refFor="ch" refForName="Composite" fact="0.08"/>
      <dgm:constr type="sp" refType="w" refFor="ch" refForName="Composite" op="equ" fact="0.1"/>
    </dgm:constrLst>
    <dgm:ruleLst/>
    <dgm:forEach name="DirectChildrenOfRoot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Picture" refType="w" fact="0.335"/>
          <dgm:constr type="h" for="ch" forName="Picture" refType="w" refFor="ch" refForName="Picture" op="equ"/>
          <dgm:constr type="h" for="ch" forName="Picture" refType="h" op="lte"/>
          <dgm:constr type="l" for="ch" forName="Subtitle" refType="r" refFor="ch" refForName="Picture"/>
          <dgm:constr type="lOff" for="ch" forName="Subtitle" val="5"/>
          <dgm:constr type="h" for="ch" forName="Subtitle" refType="h" fact="0.1"/>
          <dgm:constr type="t" for="ch" forName="Description" refType="b" refFor="ch" refForName="Subtitle"/>
          <dgm:constr type="l" for="ch" forName="Description" refType="r" refFor="ch" refForName="Picture"/>
          <dgm:constr type="lOff" for="ch" forName="Description" val="5"/>
        </dgm:constrLst>
        <dgm:ruleLst/>
        <dgm:layoutNode name="Picture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ubtitle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SubtitleConstraintsBasedOnLanguageDirection">
            <dgm:if name="SubtitleIsLeftToRight" func="var" arg="dir" op="equ" val="norm">
              <dgm:constrLst>
                <dgm:constr type="h" refType="w" op="lte" fact="0.4"/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SubtitleIsRightToLeft">
              <dgm:constrLst>
                <dgm:constr type="h" refType="w" op="lte" fact="0.4"/>
                <dgm:constr type="rMarg"/>
                <dgm:constr type="lMarg" refType="primFontSz" fact="0.1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Description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DescriptionConstraintsBasedOnLanguageDirection">
            <dgm:if name="DescriptionIsLeftToRight" func="var" arg="dir" op="equ" val="norm">
              <dgm:constrLst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DescriptionIsRightToLeft">
              <dgm:constrLst>
                <dgm:constr type="lMarg" refType="primFontSz" fact="0.1"/>
                <dgm:constr type="rMarg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F28F4C-C936-4476-906D-860D025B3BCB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E9B01E-DA71-4625-B34A-9AFE0CDA7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309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AI-generated content may be incorrect.
---
This presentation introduces our final project for the Deep Learning course, focusing on automated pneumonia detection from chest X-rays using deep learning techniques.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920C1-7A9D-47F2-AC37-187B981DBC4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998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We employ a ResNet18 convolutional neural network trained from scratch without pretrained weights to adapt fully to the pneumonia detection task.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920C1-7A9D-47F2-AC37-187B981DBC4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396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Training was performed using specific settings including number of epochs, batch size, optimizer choice, and loss function tailored for classification.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920C1-7A9D-47F2-AC37-187B981DBC4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25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section presents the evaluation results of the trained model using accuracy, confusion matrix, classification report, and a live inference demo.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920C1-7A9D-47F2-AC37-187B981DBC4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1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The model achieved a validation accuracy of 75%, indicating moderate success in differentiating pneumonia from normal X-rays.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920C1-7A9D-47F2-AC37-187B981DBC4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30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Detailed metrics including confusion matrix and classification report illustrate the model's strengths and areas for improvement.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920C1-7A9D-47F2-AC37-187B981DBC4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463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We demonstrate real-time pneumonia predictions on test images to showcase the model’s practical application and prediction capability.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920C1-7A9D-47F2-AC37-187B981DBC4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4349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conclusion, we discuss the challenges faced, limitations of the current approach, and propose future improvements to enhance performance and reproducibility.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920C1-7A9D-47F2-AC37-187B981DBC4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9421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Key challenges include handling class imbalance in the dataset and training the model without pretrained weights, impacting accuracy and generalization.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920C1-7A9D-47F2-AC37-187B981DBC4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6092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Future work includes applying Grad-CAM for model interpretability and data augmentation techniques to address imbalance and improve robustness.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920C1-7A9D-47F2-AC37-187B981DBC4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301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We ensure project reproducibility by providing a GitHub repository, modular code structure, and a video demonstration for easy replication and review.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920C1-7A9D-47F2-AC37-187B981DBC4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01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section outlines the challenges in manual pneumonia diagnosis using chest X-rays and motivates the need for automated solutions using deep learning.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920C1-7A9D-47F2-AC37-187B981DBC4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955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project demonstrates the potential of deep learning for pneumonia detection from chest X-rays, highlights challenges, and sets a foundation for future enhancements.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920C1-7A9D-47F2-AC37-187B981DBC4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736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Manual diagnosis is time-consuming and prone to human error, often requiring expert radiologists and leading to variability in results.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920C1-7A9D-47F2-AC37-187B981DBC4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746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We aim to develop an automated system using deep learning to improve pneumonia detection accuracy, efficiency, and accessibility.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920C1-7A9D-47F2-AC37-187B981DBC4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48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section discusses the dataset used and presents exploratory data analysis including dataset size, class distribution, and image characteristics.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920C1-7A9D-47F2-AC37-187B981DBC4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089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We use the Kaggle chest X-ray dataset which contains labeled images divided into pneumonia and normal classes, providing a solid basis for training our model.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920C1-7A9D-47F2-AC37-187B981DBC4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034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The dataset exhibits class imbalance, which can affect training and model performance, requiring careful consideration during model development.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920C1-7A9D-47F2-AC37-187B981DBC4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215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Sample chest X-ray images show visible differences between pneumonia-affected and normal lungs, which the model learns to detect.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920C1-7A9D-47F2-AC37-187B981DBC4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87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Here we explain the deep learning architecture used and the training setup including hyperparameters and optimization details.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920C1-7A9D-47F2-AC37-187B981DBC4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19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6" y="685800"/>
            <a:ext cx="10055354" cy="4007406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defRPr lang="en-US" sz="900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29A3647E-D38D-4EA6-ADC1-75AA53F898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8" y="5427002"/>
            <a:ext cx="9144001" cy="745198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defRPr lang="en-US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7EA5D59-5512-467D-834D-D04827A6AF83}" type="datetime1">
              <a:rPr lang="en-US" smtClean="0"/>
              <a:pPr/>
              <a:t>10/4/2025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0459DEE-913E-5261-4E77-AF3657E3AE0B}"/>
              </a:ext>
            </a:extLst>
          </p:cNvPr>
          <p:cNvSpPr/>
          <p:nvPr/>
        </p:nvSpPr>
        <p:spPr>
          <a:xfrm>
            <a:off x="11250895" y="4648200"/>
            <a:ext cx="6351" cy="745197"/>
          </a:xfrm>
          <a:custGeom>
            <a:avLst/>
            <a:gdLst>
              <a:gd name="connsiteX0" fmla="*/ 0 w 6351"/>
              <a:gd name="connsiteY0" fmla="*/ 0 h 745197"/>
              <a:gd name="connsiteX1" fmla="*/ 0 w 6351"/>
              <a:gd name="connsiteY1" fmla="*/ 745198 h 745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1" h="745197">
                <a:moveTo>
                  <a:pt x="0" y="0"/>
                </a:moveTo>
                <a:lnTo>
                  <a:pt x="0" y="745198"/>
                </a:lnTo>
              </a:path>
            </a:pathLst>
          </a:custGeom>
          <a:ln w="31732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2F9BC4F-9D44-3587-056B-336E1457A6E2}"/>
              </a:ext>
            </a:extLst>
          </p:cNvPr>
          <p:cNvSpPr/>
          <p:nvPr/>
        </p:nvSpPr>
        <p:spPr>
          <a:xfrm>
            <a:off x="685800" y="4998695"/>
            <a:ext cx="10923933" cy="0"/>
          </a:xfrm>
          <a:custGeom>
            <a:avLst/>
            <a:gdLst>
              <a:gd name="connsiteX0" fmla="*/ 10923934 w 10923933"/>
              <a:gd name="connsiteY0" fmla="*/ 0 h 0"/>
              <a:gd name="connsiteX1" fmla="*/ 0 w 10923933"/>
              <a:gd name="connsiteY1" fmla="*/ 1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923933">
                <a:moveTo>
                  <a:pt x="10923934" y="0"/>
                </a:moveTo>
                <a:lnTo>
                  <a:pt x="0" y="1"/>
                </a:lnTo>
              </a:path>
            </a:pathLst>
          </a:custGeom>
          <a:ln w="31732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509D5EC-E7EA-22BC-7C88-C33F509CB5CF}"/>
              </a:ext>
            </a:extLst>
          </p:cNvPr>
          <p:cNvSpPr/>
          <p:nvPr/>
        </p:nvSpPr>
        <p:spPr>
          <a:xfrm>
            <a:off x="10998565" y="4730632"/>
            <a:ext cx="529937" cy="526934"/>
          </a:xfrm>
          <a:custGeom>
            <a:avLst/>
            <a:gdLst>
              <a:gd name="connsiteX0" fmla="*/ 529938 w 529937"/>
              <a:gd name="connsiteY0" fmla="*/ 0 h 526934"/>
              <a:gd name="connsiteX1" fmla="*/ 0 w 529937"/>
              <a:gd name="connsiteY1" fmla="*/ 526935 h 52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9937" h="526934">
                <a:moveTo>
                  <a:pt x="529938" y="0"/>
                </a:moveTo>
                <a:lnTo>
                  <a:pt x="0" y="526935"/>
                </a:lnTo>
              </a:path>
            </a:pathLst>
          </a:custGeom>
          <a:ln w="31732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98E9758-F942-96A0-231D-A25933E4CA82}"/>
              </a:ext>
            </a:extLst>
          </p:cNvPr>
          <p:cNvSpPr/>
          <p:nvPr/>
        </p:nvSpPr>
        <p:spPr>
          <a:xfrm>
            <a:off x="10976145" y="4730637"/>
            <a:ext cx="529937" cy="526934"/>
          </a:xfrm>
          <a:custGeom>
            <a:avLst/>
            <a:gdLst>
              <a:gd name="connsiteX0" fmla="*/ 529938 w 529937"/>
              <a:gd name="connsiteY0" fmla="*/ 526935 h 526934"/>
              <a:gd name="connsiteX1" fmla="*/ 0 w 529937"/>
              <a:gd name="connsiteY1" fmla="*/ 0 h 52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9937" h="526934">
                <a:moveTo>
                  <a:pt x="529938" y="526935"/>
                </a:moveTo>
                <a:lnTo>
                  <a:pt x="0" y="0"/>
                </a:lnTo>
              </a:path>
            </a:pathLst>
          </a:custGeom>
          <a:ln w="31732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2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1C10CD-8205-284F-2921-9485E7A98F0D}"/>
              </a:ext>
            </a:extLst>
          </p:cNvPr>
          <p:cNvSpPr/>
          <p:nvPr/>
        </p:nvSpPr>
        <p:spPr>
          <a:xfrm>
            <a:off x="11250895" y="5791200"/>
            <a:ext cx="6351" cy="745197"/>
          </a:xfrm>
          <a:custGeom>
            <a:avLst/>
            <a:gdLst>
              <a:gd name="connsiteX0" fmla="*/ 0 w 6351"/>
              <a:gd name="connsiteY0" fmla="*/ 0 h 745197"/>
              <a:gd name="connsiteX1" fmla="*/ 0 w 6351"/>
              <a:gd name="connsiteY1" fmla="*/ 745198 h 745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1" h="745197">
                <a:moveTo>
                  <a:pt x="0" y="0"/>
                </a:moveTo>
                <a:lnTo>
                  <a:pt x="0" y="745198"/>
                </a:lnTo>
              </a:path>
            </a:pathLst>
          </a:custGeom>
          <a:ln w="31732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5DFD7E-DC78-4573-96D7-845D38E0273E}"/>
              </a:ext>
            </a:extLst>
          </p:cNvPr>
          <p:cNvSpPr/>
          <p:nvPr/>
        </p:nvSpPr>
        <p:spPr>
          <a:xfrm>
            <a:off x="685800" y="6141695"/>
            <a:ext cx="10923933" cy="0"/>
          </a:xfrm>
          <a:custGeom>
            <a:avLst/>
            <a:gdLst>
              <a:gd name="connsiteX0" fmla="*/ 10923934 w 10923933"/>
              <a:gd name="connsiteY0" fmla="*/ 0 h 0"/>
              <a:gd name="connsiteX1" fmla="*/ 0 w 10923933"/>
              <a:gd name="connsiteY1" fmla="*/ 1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923933">
                <a:moveTo>
                  <a:pt x="10923934" y="0"/>
                </a:moveTo>
                <a:lnTo>
                  <a:pt x="0" y="1"/>
                </a:lnTo>
              </a:path>
            </a:pathLst>
          </a:custGeom>
          <a:ln w="31732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FCC10B5-4890-B43F-DE24-5200F4E75EEB}"/>
              </a:ext>
            </a:extLst>
          </p:cNvPr>
          <p:cNvSpPr/>
          <p:nvPr/>
        </p:nvSpPr>
        <p:spPr>
          <a:xfrm>
            <a:off x="10998565" y="5873632"/>
            <a:ext cx="529937" cy="526934"/>
          </a:xfrm>
          <a:custGeom>
            <a:avLst/>
            <a:gdLst>
              <a:gd name="connsiteX0" fmla="*/ 529938 w 529937"/>
              <a:gd name="connsiteY0" fmla="*/ 0 h 526934"/>
              <a:gd name="connsiteX1" fmla="*/ 0 w 529937"/>
              <a:gd name="connsiteY1" fmla="*/ 526935 h 52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9937" h="526934">
                <a:moveTo>
                  <a:pt x="529938" y="0"/>
                </a:moveTo>
                <a:lnTo>
                  <a:pt x="0" y="526935"/>
                </a:lnTo>
              </a:path>
            </a:pathLst>
          </a:custGeom>
          <a:ln w="31732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D5586E6-D520-6A63-5060-BF06C136BEF5}"/>
              </a:ext>
            </a:extLst>
          </p:cNvPr>
          <p:cNvSpPr/>
          <p:nvPr/>
        </p:nvSpPr>
        <p:spPr>
          <a:xfrm>
            <a:off x="10976145" y="5873637"/>
            <a:ext cx="529937" cy="526934"/>
          </a:xfrm>
          <a:custGeom>
            <a:avLst/>
            <a:gdLst>
              <a:gd name="connsiteX0" fmla="*/ 529938 w 529937"/>
              <a:gd name="connsiteY0" fmla="*/ 526935 h 526934"/>
              <a:gd name="connsiteX1" fmla="*/ 0 w 529937"/>
              <a:gd name="connsiteY1" fmla="*/ 0 h 52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9937" h="526934">
                <a:moveTo>
                  <a:pt x="529938" y="526935"/>
                </a:moveTo>
                <a:lnTo>
                  <a:pt x="0" y="0"/>
                </a:lnTo>
              </a:path>
            </a:pathLst>
          </a:custGeom>
          <a:ln w="31732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" y="990600"/>
            <a:ext cx="10058400" cy="5029200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100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647" y="137388"/>
            <a:ext cx="2805405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93929" y="137388"/>
            <a:ext cx="2202644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FC08D9-20DE-421C-BE4E-310427BB699B}" type="datetime1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137388"/>
            <a:ext cx="429207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07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ADE904-3C65-5E48-6B12-22998C2ADF5E}"/>
              </a:ext>
            </a:extLst>
          </p:cNvPr>
          <p:cNvSpPr/>
          <p:nvPr/>
        </p:nvSpPr>
        <p:spPr>
          <a:xfrm>
            <a:off x="11250895" y="2172321"/>
            <a:ext cx="6351" cy="745197"/>
          </a:xfrm>
          <a:custGeom>
            <a:avLst/>
            <a:gdLst>
              <a:gd name="connsiteX0" fmla="*/ 0 w 6351"/>
              <a:gd name="connsiteY0" fmla="*/ 0 h 745197"/>
              <a:gd name="connsiteX1" fmla="*/ 0 w 6351"/>
              <a:gd name="connsiteY1" fmla="*/ 745198 h 745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1" h="745197">
                <a:moveTo>
                  <a:pt x="0" y="0"/>
                </a:moveTo>
                <a:lnTo>
                  <a:pt x="0" y="745198"/>
                </a:lnTo>
              </a:path>
            </a:pathLst>
          </a:custGeom>
          <a:ln w="31732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16963C8-87F3-6B42-F30F-1915935FA752}"/>
              </a:ext>
            </a:extLst>
          </p:cNvPr>
          <p:cNvSpPr/>
          <p:nvPr/>
        </p:nvSpPr>
        <p:spPr>
          <a:xfrm>
            <a:off x="685800" y="2522816"/>
            <a:ext cx="10923933" cy="0"/>
          </a:xfrm>
          <a:custGeom>
            <a:avLst/>
            <a:gdLst>
              <a:gd name="connsiteX0" fmla="*/ 10923934 w 10923933"/>
              <a:gd name="connsiteY0" fmla="*/ 0 h 0"/>
              <a:gd name="connsiteX1" fmla="*/ 0 w 10923933"/>
              <a:gd name="connsiteY1" fmla="*/ 1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923933">
                <a:moveTo>
                  <a:pt x="10923934" y="0"/>
                </a:moveTo>
                <a:lnTo>
                  <a:pt x="0" y="1"/>
                </a:lnTo>
              </a:path>
            </a:pathLst>
          </a:custGeom>
          <a:ln w="31732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F0C119A-1D9E-D43F-8A7E-D24C1B551326}"/>
              </a:ext>
            </a:extLst>
          </p:cNvPr>
          <p:cNvSpPr/>
          <p:nvPr/>
        </p:nvSpPr>
        <p:spPr>
          <a:xfrm>
            <a:off x="10998565" y="2254753"/>
            <a:ext cx="529937" cy="526934"/>
          </a:xfrm>
          <a:custGeom>
            <a:avLst/>
            <a:gdLst>
              <a:gd name="connsiteX0" fmla="*/ 529938 w 529937"/>
              <a:gd name="connsiteY0" fmla="*/ 0 h 526934"/>
              <a:gd name="connsiteX1" fmla="*/ 0 w 529937"/>
              <a:gd name="connsiteY1" fmla="*/ 526935 h 52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9937" h="526934">
                <a:moveTo>
                  <a:pt x="529938" y="0"/>
                </a:moveTo>
                <a:lnTo>
                  <a:pt x="0" y="526935"/>
                </a:lnTo>
              </a:path>
            </a:pathLst>
          </a:custGeom>
          <a:ln w="31732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2018CE4-7594-0746-8B7E-8DEC95CB8822}"/>
              </a:ext>
            </a:extLst>
          </p:cNvPr>
          <p:cNvSpPr/>
          <p:nvPr/>
        </p:nvSpPr>
        <p:spPr>
          <a:xfrm>
            <a:off x="10976145" y="2254758"/>
            <a:ext cx="529937" cy="526934"/>
          </a:xfrm>
          <a:custGeom>
            <a:avLst/>
            <a:gdLst>
              <a:gd name="connsiteX0" fmla="*/ 529938 w 529937"/>
              <a:gd name="connsiteY0" fmla="*/ 526935 h 526934"/>
              <a:gd name="connsiteX1" fmla="*/ 0 w 529937"/>
              <a:gd name="connsiteY1" fmla="*/ 0 h 52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9937" h="526934">
                <a:moveTo>
                  <a:pt x="529938" y="526935"/>
                </a:moveTo>
                <a:lnTo>
                  <a:pt x="0" y="0"/>
                </a:lnTo>
              </a:path>
            </a:pathLst>
          </a:custGeom>
          <a:ln w="31732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185" y="685800"/>
            <a:ext cx="9141415" cy="1532788"/>
          </a:xfrm>
        </p:spPr>
        <p:txBody>
          <a:bodyPr anchor="t">
            <a:noAutofit/>
          </a:bodyPr>
          <a:lstStyle>
            <a:lvl1pPr>
              <a:defRPr sz="9000"/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185" y="2958705"/>
            <a:ext cx="9141415" cy="3213494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Font typeface="+mj-lt"/>
              <a:buNone/>
              <a:defRPr sz="1800"/>
            </a:lvl1pPr>
            <a:lvl2pPr marL="228600" indent="0">
              <a:lnSpc>
                <a:spcPct val="150000"/>
              </a:lnSpc>
              <a:buFont typeface="+mj-lt"/>
              <a:buNone/>
              <a:defRPr sz="1800"/>
            </a:lvl2pPr>
            <a:lvl3pPr marL="457200" indent="0">
              <a:lnSpc>
                <a:spcPct val="150000"/>
              </a:lnSpc>
              <a:buFont typeface="+mj-lt"/>
              <a:buNone/>
              <a:defRPr sz="1800"/>
            </a:lvl3pPr>
            <a:lvl4pPr marL="685800" indent="0">
              <a:lnSpc>
                <a:spcPct val="150000"/>
              </a:lnSpc>
              <a:buFont typeface="+mj-lt"/>
              <a:buNone/>
              <a:defRPr sz="1800"/>
            </a:lvl4pPr>
            <a:lvl5pPr marL="914400" indent="0">
              <a:lnSpc>
                <a:spcPct val="150000"/>
              </a:lnSpc>
              <a:buFont typeface="+mj-lt"/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4F1AC263-88EE-42CC-B640-B12BA856CF71}" type="datetime1">
              <a:rPr lang="en-US" smtClean="0"/>
              <a:t>10/4/2025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37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85800"/>
            <a:ext cx="5480304" cy="1818050"/>
          </a:xfrm>
        </p:spPr>
        <p:txBody>
          <a:bodyPr anchor="t">
            <a:noAutofit/>
          </a:bodyPr>
          <a:lstStyle>
            <a:lvl1pPr>
              <a:defRPr sz="9000"/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AF861DB-D5EF-3FC9-7595-570C8498D7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77256" cy="68580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3189770"/>
            <a:ext cx="5480304" cy="2982429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Font typeface="+mj-lt"/>
              <a:buNone/>
              <a:defRPr sz="1800"/>
            </a:lvl1pPr>
            <a:lvl2pPr marL="228600" indent="0">
              <a:lnSpc>
                <a:spcPct val="150000"/>
              </a:lnSpc>
              <a:buFont typeface="+mj-lt"/>
              <a:buNone/>
              <a:defRPr sz="1800"/>
            </a:lvl2pPr>
            <a:lvl3pPr marL="457200" indent="0">
              <a:lnSpc>
                <a:spcPct val="150000"/>
              </a:lnSpc>
              <a:buFont typeface="+mj-lt"/>
              <a:buNone/>
              <a:defRPr sz="1800"/>
            </a:lvl3pPr>
            <a:lvl4pPr marL="685800" indent="0">
              <a:lnSpc>
                <a:spcPct val="150000"/>
              </a:lnSpc>
              <a:buFont typeface="+mj-lt"/>
              <a:buNone/>
              <a:defRPr sz="1800"/>
            </a:lvl4pPr>
            <a:lvl5pPr>
              <a:lnSpc>
                <a:spcPct val="150000"/>
              </a:lnSpc>
              <a:buFont typeface="+mj-lt"/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9C1A172-F829-D2DE-BDB2-B86E6ACE1886}"/>
              </a:ext>
            </a:extLst>
          </p:cNvPr>
          <p:cNvCxnSpPr>
            <a:cxnSpLocks/>
          </p:cNvCxnSpPr>
          <p:nvPr userDrawn="1"/>
        </p:nvCxnSpPr>
        <p:spPr>
          <a:xfrm>
            <a:off x="6095999" y="2743200"/>
            <a:ext cx="5477256" cy="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43955"/>
            <a:ext cx="2985400" cy="365125"/>
          </a:xfrm>
        </p:spPr>
        <p:txBody>
          <a:bodyPr>
            <a:noAutofit/>
          </a:bodyPr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5886" y="6343955"/>
            <a:ext cx="1553108" cy="365125"/>
          </a:xfrm>
        </p:spPr>
        <p:txBody>
          <a:bodyPr>
            <a:noAutofit/>
          </a:bodyPr>
          <a:lstStyle/>
          <a:p>
            <a:fld id="{68A32F6A-E7E2-4607-B207-B787B539B854}" type="datetime1">
              <a:rPr lang="en-US" smtClean="0"/>
              <a:t>10/4/2025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81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824824"/>
            <a:ext cx="6397753" cy="1527976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3505200"/>
            <a:ext cx="4568953" cy="1645198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9467FC12-63BB-4A63-9424-BFBF8E1D71D9}" type="datetime1">
              <a:rPr lang="en-US" smtClean="0"/>
              <a:t>10/4/2025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89251BE-373D-9B13-B9E2-73DFEBE40118}"/>
              </a:ext>
            </a:extLst>
          </p:cNvPr>
          <p:cNvSpPr/>
          <p:nvPr/>
        </p:nvSpPr>
        <p:spPr>
          <a:xfrm>
            <a:off x="11250895" y="5791200"/>
            <a:ext cx="6351" cy="745197"/>
          </a:xfrm>
          <a:custGeom>
            <a:avLst/>
            <a:gdLst>
              <a:gd name="connsiteX0" fmla="*/ 0 w 6351"/>
              <a:gd name="connsiteY0" fmla="*/ 0 h 745197"/>
              <a:gd name="connsiteX1" fmla="*/ 0 w 6351"/>
              <a:gd name="connsiteY1" fmla="*/ 745198 h 745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1" h="745197">
                <a:moveTo>
                  <a:pt x="0" y="0"/>
                </a:moveTo>
                <a:lnTo>
                  <a:pt x="0" y="745198"/>
                </a:lnTo>
              </a:path>
            </a:pathLst>
          </a:custGeom>
          <a:ln w="31732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698E032-CDEE-AA9B-44A7-CE5EBB6948C0}"/>
              </a:ext>
            </a:extLst>
          </p:cNvPr>
          <p:cNvSpPr/>
          <p:nvPr/>
        </p:nvSpPr>
        <p:spPr>
          <a:xfrm>
            <a:off x="685800" y="6141695"/>
            <a:ext cx="10923933" cy="0"/>
          </a:xfrm>
          <a:custGeom>
            <a:avLst/>
            <a:gdLst>
              <a:gd name="connsiteX0" fmla="*/ 10923934 w 10923933"/>
              <a:gd name="connsiteY0" fmla="*/ 0 h 0"/>
              <a:gd name="connsiteX1" fmla="*/ 0 w 10923933"/>
              <a:gd name="connsiteY1" fmla="*/ 1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923933">
                <a:moveTo>
                  <a:pt x="10923934" y="0"/>
                </a:moveTo>
                <a:lnTo>
                  <a:pt x="0" y="1"/>
                </a:lnTo>
              </a:path>
            </a:pathLst>
          </a:custGeom>
          <a:ln w="31732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C778913-9F6C-8FDD-B123-16048004EC56}"/>
              </a:ext>
            </a:extLst>
          </p:cNvPr>
          <p:cNvSpPr/>
          <p:nvPr/>
        </p:nvSpPr>
        <p:spPr>
          <a:xfrm>
            <a:off x="10998565" y="5873632"/>
            <a:ext cx="529937" cy="526934"/>
          </a:xfrm>
          <a:custGeom>
            <a:avLst/>
            <a:gdLst>
              <a:gd name="connsiteX0" fmla="*/ 529938 w 529937"/>
              <a:gd name="connsiteY0" fmla="*/ 0 h 526934"/>
              <a:gd name="connsiteX1" fmla="*/ 0 w 529937"/>
              <a:gd name="connsiteY1" fmla="*/ 526935 h 52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9937" h="526934">
                <a:moveTo>
                  <a:pt x="529938" y="0"/>
                </a:moveTo>
                <a:lnTo>
                  <a:pt x="0" y="526935"/>
                </a:lnTo>
              </a:path>
            </a:pathLst>
          </a:custGeom>
          <a:ln w="31732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6283179-133D-0E64-C08A-4D59C8B2F9DB}"/>
              </a:ext>
            </a:extLst>
          </p:cNvPr>
          <p:cNvSpPr/>
          <p:nvPr/>
        </p:nvSpPr>
        <p:spPr>
          <a:xfrm>
            <a:off x="10976145" y="5873637"/>
            <a:ext cx="529937" cy="526934"/>
          </a:xfrm>
          <a:custGeom>
            <a:avLst/>
            <a:gdLst>
              <a:gd name="connsiteX0" fmla="*/ 529938 w 529937"/>
              <a:gd name="connsiteY0" fmla="*/ 526935 h 526934"/>
              <a:gd name="connsiteX1" fmla="*/ 0 w 529937"/>
              <a:gd name="connsiteY1" fmla="*/ 0 h 52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9937" h="526934">
                <a:moveTo>
                  <a:pt x="529938" y="526935"/>
                </a:moveTo>
                <a:lnTo>
                  <a:pt x="0" y="0"/>
                </a:lnTo>
              </a:path>
            </a:pathLst>
          </a:custGeom>
          <a:ln w="31732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6005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85800"/>
            <a:ext cx="3654553" cy="3657600"/>
          </a:xfrm>
        </p:spPr>
        <p:txBody>
          <a:bodyPr anchor="t"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81601" y="685800"/>
            <a:ext cx="4572000" cy="3657600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A7FA5-AD20-4A92-9D35-3CC6CFA49E64}" type="datetime1">
              <a:rPr lang="en-US" smtClean="0"/>
              <a:t>10/4/2025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662DADE-FB83-6BD4-1D72-E22F0783A67E}"/>
              </a:ext>
            </a:extLst>
          </p:cNvPr>
          <p:cNvSpPr/>
          <p:nvPr/>
        </p:nvSpPr>
        <p:spPr>
          <a:xfrm>
            <a:off x="11254003" y="5410200"/>
            <a:ext cx="6296" cy="742941"/>
          </a:xfrm>
          <a:custGeom>
            <a:avLst/>
            <a:gdLst>
              <a:gd name="connsiteX0" fmla="*/ 0 w 6296"/>
              <a:gd name="connsiteY0" fmla="*/ 0 h 742941"/>
              <a:gd name="connsiteX1" fmla="*/ 0 w 6296"/>
              <a:gd name="connsiteY1" fmla="*/ 742942 h 74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296" h="742941">
                <a:moveTo>
                  <a:pt x="0" y="0"/>
                </a:moveTo>
                <a:lnTo>
                  <a:pt x="0" y="742942"/>
                </a:lnTo>
              </a:path>
            </a:pathLst>
          </a:custGeom>
          <a:ln w="31077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A7CD6A0-64A5-5058-DFD2-8DD1FAF7BEEB}"/>
              </a:ext>
            </a:extLst>
          </p:cNvPr>
          <p:cNvSpPr/>
          <p:nvPr/>
        </p:nvSpPr>
        <p:spPr>
          <a:xfrm>
            <a:off x="10866791" y="5761884"/>
            <a:ext cx="742942" cy="6296"/>
          </a:xfrm>
          <a:custGeom>
            <a:avLst/>
            <a:gdLst>
              <a:gd name="connsiteX0" fmla="*/ 742942 w 742942"/>
              <a:gd name="connsiteY0" fmla="*/ 0 h 6296"/>
              <a:gd name="connsiteX1" fmla="*/ 0 w 742942"/>
              <a:gd name="connsiteY1" fmla="*/ 0 h 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2942" h="6296">
                <a:moveTo>
                  <a:pt x="742942" y="0"/>
                </a:moveTo>
                <a:lnTo>
                  <a:pt x="0" y="0"/>
                </a:lnTo>
              </a:path>
            </a:pathLst>
          </a:custGeom>
          <a:ln w="31077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E8E4321-3109-17F5-C530-4108033F07F5}"/>
              </a:ext>
            </a:extLst>
          </p:cNvPr>
          <p:cNvSpPr/>
          <p:nvPr/>
        </p:nvSpPr>
        <p:spPr>
          <a:xfrm>
            <a:off x="11003886" y="5492382"/>
            <a:ext cx="525338" cy="525339"/>
          </a:xfrm>
          <a:custGeom>
            <a:avLst/>
            <a:gdLst>
              <a:gd name="connsiteX0" fmla="*/ 525339 w 525338"/>
              <a:gd name="connsiteY0" fmla="*/ 0 h 525339"/>
              <a:gd name="connsiteX1" fmla="*/ 0 w 525338"/>
              <a:gd name="connsiteY1" fmla="*/ 525339 h 525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5338" h="525339">
                <a:moveTo>
                  <a:pt x="525339" y="0"/>
                </a:moveTo>
                <a:lnTo>
                  <a:pt x="0" y="525339"/>
                </a:lnTo>
              </a:path>
            </a:pathLst>
          </a:custGeom>
          <a:ln w="31077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AD0450-E765-A0E1-7C56-37246411FDD0}"/>
              </a:ext>
            </a:extLst>
          </p:cNvPr>
          <p:cNvSpPr/>
          <p:nvPr/>
        </p:nvSpPr>
        <p:spPr>
          <a:xfrm>
            <a:off x="10981626" y="5492388"/>
            <a:ext cx="525342" cy="525339"/>
          </a:xfrm>
          <a:custGeom>
            <a:avLst/>
            <a:gdLst>
              <a:gd name="connsiteX0" fmla="*/ 525343 w 525342"/>
              <a:gd name="connsiteY0" fmla="*/ 525339 h 525339"/>
              <a:gd name="connsiteX1" fmla="*/ 0 w 525342"/>
              <a:gd name="connsiteY1" fmla="*/ 0 h 525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5342" h="525339">
                <a:moveTo>
                  <a:pt x="525343" y="525339"/>
                </a:moveTo>
                <a:lnTo>
                  <a:pt x="0" y="0"/>
                </a:lnTo>
              </a:path>
            </a:pathLst>
          </a:custGeom>
          <a:ln w="31077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4316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05E2B5C-398A-3F2F-4BCC-FFF94D44632F}"/>
              </a:ext>
            </a:extLst>
          </p:cNvPr>
          <p:cNvSpPr/>
          <p:nvPr/>
        </p:nvSpPr>
        <p:spPr>
          <a:xfrm>
            <a:off x="11250895" y="5407944"/>
            <a:ext cx="6351" cy="745197"/>
          </a:xfrm>
          <a:custGeom>
            <a:avLst/>
            <a:gdLst>
              <a:gd name="connsiteX0" fmla="*/ 0 w 6351"/>
              <a:gd name="connsiteY0" fmla="*/ 0 h 745197"/>
              <a:gd name="connsiteX1" fmla="*/ 0 w 6351"/>
              <a:gd name="connsiteY1" fmla="*/ 745198 h 745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1" h="745197">
                <a:moveTo>
                  <a:pt x="0" y="0"/>
                </a:moveTo>
                <a:lnTo>
                  <a:pt x="0" y="745198"/>
                </a:lnTo>
              </a:path>
            </a:pathLst>
          </a:custGeom>
          <a:ln w="31732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2897460-3A7D-EC5C-76B9-2725193E10AF}"/>
              </a:ext>
            </a:extLst>
          </p:cNvPr>
          <p:cNvSpPr/>
          <p:nvPr/>
        </p:nvSpPr>
        <p:spPr>
          <a:xfrm>
            <a:off x="685800" y="5758439"/>
            <a:ext cx="10923933" cy="0"/>
          </a:xfrm>
          <a:custGeom>
            <a:avLst/>
            <a:gdLst>
              <a:gd name="connsiteX0" fmla="*/ 10923934 w 10923933"/>
              <a:gd name="connsiteY0" fmla="*/ 0 h 0"/>
              <a:gd name="connsiteX1" fmla="*/ 0 w 10923933"/>
              <a:gd name="connsiteY1" fmla="*/ 1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923933">
                <a:moveTo>
                  <a:pt x="10923934" y="0"/>
                </a:moveTo>
                <a:lnTo>
                  <a:pt x="0" y="1"/>
                </a:lnTo>
              </a:path>
            </a:pathLst>
          </a:custGeom>
          <a:ln w="31732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2E741-698E-A2B8-7BD5-9DE89C610C2F}"/>
              </a:ext>
            </a:extLst>
          </p:cNvPr>
          <p:cNvSpPr/>
          <p:nvPr/>
        </p:nvSpPr>
        <p:spPr>
          <a:xfrm>
            <a:off x="10998565" y="5490376"/>
            <a:ext cx="529937" cy="526934"/>
          </a:xfrm>
          <a:custGeom>
            <a:avLst/>
            <a:gdLst>
              <a:gd name="connsiteX0" fmla="*/ 529938 w 529937"/>
              <a:gd name="connsiteY0" fmla="*/ 0 h 526934"/>
              <a:gd name="connsiteX1" fmla="*/ 0 w 529937"/>
              <a:gd name="connsiteY1" fmla="*/ 526935 h 52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9937" h="526934">
                <a:moveTo>
                  <a:pt x="529938" y="0"/>
                </a:moveTo>
                <a:lnTo>
                  <a:pt x="0" y="526935"/>
                </a:lnTo>
              </a:path>
            </a:pathLst>
          </a:custGeom>
          <a:ln w="31732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A04551B-2E70-1734-DA15-F26ABEC9D9D0}"/>
              </a:ext>
            </a:extLst>
          </p:cNvPr>
          <p:cNvSpPr/>
          <p:nvPr/>
        </p:nvSpPr>
        <p:spPr>
          <a:xfrm>
            <a:off x="10976145" y="5490381"/>
            <a:ext cx="529937" cy="526934"/>
          </a:xfrm>
          <a:custGeom>
            <a:avLst/>
            <a:gdLst>
              <a:gd name="connsiteX0" fmla="*/ 529938 w 529937"/>
              <a:gd name="connsiteY0" fmla="*/ 526935 h 526934"/>
              <a:gd name="connsiteX1" fmla="*/ 0 w 529937"/>
              <a:gd name="connsiteY1" fmla="*/ 0 h 52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9937" h="526934">
                <a:moveTo>
                  <a:pt x="529938" y="526935"/>
                </a:moveTo>
                <a:lnTo>
                  <a:pt x="0" y="0"/>
                </a:lnTo>
              </a:path>
            </a:pathLst>
          </a:custGeom>
          <a:ln w="31732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85800"/>
            <a:ext cx="3654553" cy="4083580"/>
          </a:xfrm>
        </p:spPr>
        <p:txBody>
          <a:bodyPr anchor="t"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81600" y="685800"/>
            <a:ext cx="6045390" cy="4083579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AB700-8552-46A0-B700-5DA0068ADBFC}" type="datetime1">
              <a:rPr lang="en-US" smtClean="0"/>
              <a:t>10/4/2025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4309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85B71F7-9EDC-DB6C-D713-7ACE3A2EADC0}"/>
              </a:ext>
            </a:extLst>
          </p:cNvPr>
          <p:cNvSpPr/>
          <p:nvPr/>
        </p:nvSpPr>
        <p:spPr>
          <a:xfrm>
            <a:off x="968457" y="5410200"/>
            <a:ext cx="6296" cy="742941"/>
          </a:xfrm>
          <a:custGeom>
            <a:avLst/>
            <a:gdLst>
              <a:gd name="connsiteX0" fmla="*/ 0 w 6296"/>
              <a:gd name="connsiteY0" fmla="*/ 0 h 742941"/>
              <a:gd name="connsiteX1" fmla="*/ 0 w 6296"/>
              <a:gd name="connsiteY1" fmla="*/ 742942 h 74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296" h="742941">
                <a:moveTo>
                  <a:pt x="0" y="0"/>
                </a:moveTo>
                <a:lnTo>
                  <a:pt x="0" y="742942"/>
                </a:lnTo>
              </a:path>
            </a:pathLst>
          </a:custGeom>
          <a:ln w="31077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5842DDA-AD76-0064-2B85-CB145F4CE540}"/>
              </a:ext>
            </a:extLst>
          </p:cNvPr>
          <p:cNvSpPr/>
          <p:nvPr/>
        </p:nvSpPr>
        <p:spPr>
          <a:xfrm>
            <a:off x="581245" y="5761884"/>
            <a:ext cx="742942" cy="6296"/>
          </a:xfrm>
          <a:custGeom>
            <a:avLst/>
            <a:gdLst>
              <a:gd name="connsiteX0" fmla="*/ 742942 w 742942"/>
              <a:gd name="connsiteY0" fmla="*/ 0 h 6296"/>
              <a:gd name="connsiteX1" fmla="*/ 0 w 742942"/>
              <a:gd name="connsiteY1" fmla="*/ 0 h 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2942" h="6296">
                <a:moveTo>
                  <a:pt x="742942" y="0"/>
                </a:moveTo>
                <a:lnTo>
                  <a:pt x="0" y="0"/>
                </a:lnTo>
              </a:path>
            </a:pathLst>
          </a:custGeom>
          <a:ln w="31077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5E58AC6-620E-20FA-E8F5-375DA2977A43}"/>
              </a:ext>
            </a:extLst>
          </p:cNvPr>
          <p:cNvSpPr/>
          <p:nvPr/>
        </p:nvSpPr>
        <p:spPr>
          <a:xfrm>
            <a:off x="718340" y="5492382"/>
            <a:ext cx="525338" cy="525339"/>
          </a:xfrm>
          <a:custGeom>
            <a:avLst/>
            <a:gdLst>
              <a:gd name="connsiteX0" fmla="*/ 525339 w 525338"/>
              <a:gd name="connsiteY0" fmla="*/ 0 h 525339"/>
              <a:gd name="connsiteX1" fmla="*/ 0 w 525338"/>
              <a:gd name="connsiteY1" fmla="*/ 525339 h 525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5338" h="525339">
                <a:moveTo>
                  <a:pt x="525339" y="0"/>
                </a:moveTo>
                <a:lnTo>
                  <a:pt x="0" y="525339"/>
                </a:lnTo>
              </a:path>
            </a:pathLst>
          </a:custGeom>
          <a:ln w="31077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EA14E2E-5098-2800-A72C-138A5840365C}"/>
              </a:ext>
            </a:extLst>
          </p:cNvPr>
          <p:cNvSpPr/>
          <p:nvPr/>
        </p:nvSpPr>
        <p:spPr>
          <a:xfrm>
            <a:off x="696080" y="5492388"/>
            <a:ext cx="525342" cy="525339"/>
          </a:xfrm>
          <a:custGeom>
            <a:avLst/>
            <a:gdLst>
              <a:gd name="connsiteX0" fmla="*/ 525343 w 525342"/>
              <a:gd name="connsiteY0" fmla="*/ 525339 h 525339"/>
              <a:gd name="connsiteX1" fmla="*/ 0 w 525342"/>
              <a:gd name="connsiteY1" fmla="*/ 0 h 525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5342" h="525339">
                <a:moveTo>
                  <a:pt x="525343" y="525339"/>
                </a:moveTo>
                <a:lnTo>
                  <a:pt x="0" y="0"/>
                </a:lnTo>
              </a:path>
            </a:pathLst>
          </a:custGeom>
          <a:ln w="31077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685800"/>
            <a:ext cx="3652523" cy="4102460"/>
          </a:xfrm>
        </p:spPr>
        <p:txBody>
          <a:bodyPr anchor="t"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81600" y="685800"/>
            <a:ext cx="6394703" cy="5455003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A892AD61-D199-4B74-B80B-2001400510FA}" type="datetime1">
              <a:rPr lang="en-US" smtClean="0"/>
              <a:t>10/4/2025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5465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94DE839-4377-D8CF-B2A4-D0C3E0F49821}"/>
              </a:ext>
            </a:extLst>
          </p:cNvPr>
          <p:cNvSpPr/>
          <p:nvPr/>
        </p:nvSpPr>
        <p:spPr>
          <a:xfrm>
            <a:off x="968457" y="5410200"/>
            <a:ext cx="6296" cy="742941"/>
          </a:xfrm>
          <a:custGeom>
            <a:avLst/>
            <a:gdLst>
              <a:gd name="connsiteX0" fmla="*/ 0 w 6296"/>
              <a:gd name="connsiteY0" fmla="*/ 0 h 742941"/>
              <a:gd name="connsiteX1" fmla="*/ 0 w 6296"/>
              <a:gd name="connsiteY1" fmla="*/ 742942 h 74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296" h="742941">
                <a:moveTo>
                  <a:pt x="0" y="0"/>
                </a:moveTo>
                <a:lnTo>
                  <a:pt x="0" y="742942"/>
                </a:lnTo>
              </a:path>
            </a:pathLst>
          </a:custGeom>
          <a:ln w="31077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A5E5478-C025-8AD6-B7FE-E95C356E887C}"/>
              </a:ext>
            </a:extLst>
          </p:cNvPr>
          <p:cNvSpPr/>
          <p:nvPr/>
        </p:nvSpPr>
        <p:spPr>
          <a:xfrm>
            <a:off x="581245" y="5761884"/>
            <a:ext cx="742942" cy="6296"/>
          </a:xfrm>
          <a:custGeom>
            <a:avLst/>
            <a:gdLst>
              <a:gd name="connsiteX0" fmla="*/ 742942 w 742942"/>
              <a:gd name="connsiteY0" fmla="*/ 0 h 6296"/>
              <a:gd name="connsiteX1" fmla="*/ 0 w 742942"/>
              <a:gd name="connsiteY1" fmla="*/ 0 h 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2942" h="6296">
                <a:moveTo>
                  <a:pt x="742942" y="0"/>
                </a:moveTo>
                <a:lnTo>
                  <a:pt x="0" y="0"/>
                </a:lnTo>
              </a:path>
            </a:pathLst>
          </a:custGeom>
          <a:ln w="31077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0EF54C8-1B9C-18F9-4647-D96F1A37BC05}"/>
              </a:ext>
            </a:extLst>
          </p:cNvPr>
          <p:cNvSpPr/>
          <p:nvPr/>
        </p:nvSpPr>
        <p:spPr>
          <a:xfrm>
            <a:off x="718340" y="5492382"/>
            <a:ext cx="525338" cy="525339"/>
          </a:xfrm>
          <a:custGeom>
            <a:avLst/>
            <a:gdLst>
              <a:gd name="connsiteX0" fmla="*/ 525339 w 525338"/>
              <a:gd name="connsiteY0" fmla="*/ 0 h 525339"/>
              <a:gd name="connsiteX1" fmla="*/ 0 w 525338"/>
              <a:gd name="connsiteY1" fmla="*/ 525339 h 525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5338" h="525339">
                <a:moveTo>
                  <a:pt x="525339" y="0"/>
                </a:moveTo>
                <a:lnTo>
                  <a:pt x="0" y="525339"/>
                </a:lnTo>
              </a:path>
            </a:pathLst>
          </a:custGeom>
          <a:ln w="31077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C1B42D9-101B-9822-0BAF-F80E962BB4CD}"/>
              </a:ext>
            </a:extLst>
          </p:cNvPr>
          <p:cNvSpPr/>
          <p:nvPr/>
        </p:nvSpPr>
        <p:spPr>
          <a:xfrm>
            <a:off x="696080" y="5492388"/>
            <a:ext cx="525342" cy="525339"/>
          </a:xfrm>
          <a:custGeom>
            <a:avLst/>
            <a:gdLst>
              <a:gd name="connsiteX0" fmla="*/ 525343 w 525342"/>
              <a:gd name="connsiteY0" fmla="*/ 525339 h 525339"/>
              <a:gd name="connsiteX1" fmla="*/ 0 w 525342"/>
              <a:gd name="connsiteY1" fmla="*/ 0 h 525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5342" h="525339">
                <a:moveTo>
                  <a:pt x="525343" y="525339"/>
                </a:moveTo>
                <a:lnTo>
                  <a:pt x="0" y="0"/>
                </a:lnTo>
              </a:path>
            </a:pathLst>
          </a:custGeom>
          <a:ln w="31077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85800"/>
            <a:ext cx="3654554" cy="4550251"/>
          </a:xfrm>
        </p:spPr>
        <p:txBody>
          <a:bodyPr anchor="t"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81600" y="685800"/>
            <a:ext cx="6394703" cy="5464016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D00D9374-B0AF-43C5-90A8-C409C7D54B55}" type="datetime1">
              <a:rPr lang="en-US" smtClean="0"/>
              <a:t>10/4/2025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185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C2E340-F7F3-5093-0E0A-41015057E720}"/>
              </a:ext>
            </a:extLst>
          </p:cNvPr>
          <p:cNvCxnSpPr/>
          <p:nvPr userDrawn="1"/>
        </p:nvCxnSpPr>
        <p:spPr>
          <a:xfrm>
            <a:off x="5191026" y="2362200"/>
            <a:ext cx="6391656" cy="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026" y="685807"/>
            <a:ext cx="6391374" cy="1372001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F6718FE-EF5C-5023-A98D-91BFEF2C033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4560454" cy="6858000"/>
          </a:xfrm>
          <a:custGeom>
            <a:avLst/>
            <a:gdLst>
              <a:gd name="connsiteX0" fmla="*/ 0 w 4560454"/>
              <a:gd name="connsiteY0" fmla="*/ 0 h 6858000"/>
              <a:gd name="connsiteX1" fmla="*/ 4560454 w 4560454"/>
              <a:gd name="connsiteY1" fmla="*/ 0 h 6858000"/>
              <a:gd name="connsiteX2" fmla="*/ 4560454 w 4560454"/>
              <a:gd name="connsiteY2" fmla="*/ 6858000 h 6858000"/>
              <a:gd name="connsiteX3" fmla="*/ 0 w 45604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60454" h="6858000">
                <a:moveTo>
                  <a:pt x="0" y="0"/>
                </a:moveTo>
                <a:lnTo>
                  <a:pt x="4560454" y="0"/>
                </a:lnTo>
                <a:lnTo>
                  <a:pt x="4560454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80729" y="2743204"/>
            <a:ext cx="6395573" cy="3428989"/>
          </a:xfrm>
        </p:spPr>
        <p:txBody>
          <a:bodyPr>
            <a:noAutofit/>
          </a:bodyPr>
          <a:lstStyle>
            <a:lvl1pPr>
              <a:defRPr sz="1400">
                <a:solidFill>
                  <a:schemeClr val="tx2"/>
                </a:solidFill>
              </a:defRPr>
            </a:lvl1pPr>
            <a:lvl2pPr>
              <a:defRPr sz="14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191026" y="6343825"/>
            <a:ext cx="336490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030713" y="6343955"/>
            <a:ext cx="2060808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CBB6888-43ED-4D3A-B8DA-89EF29644561}" type="datetime1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147096" y="6343955"/>
            <a:ext cx="429207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78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881EABF-B6BB-1FBF-962C-A6A6C8C2418A}"/>
              </a:ext>
            </a:extLst>
          </p:cNvPr>
          <p:cNvCxnSpPr/>
          <p:nvPr userDrawn="1"/>
        </p:nvCxnSpPr>
        <p:spPr>
          <a:xfrm>
            <a:off x="612647" y="2359152"/>
            <a:ext cx="6336792" cy="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85804"/>
            <a:ext cx="6391374" cy="1371996"/>
          </a:xfrm>
        </p:spPr>
        <p:txBody>
          <a:bodyPr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3" y="2742645"/>
            <a:ext cx="6391247" cy="3429551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12774" y="6346865"/>
            <a:ext cx="2805405" cy="365125"/>
          </a:xfrm>
        </p:spPr>
        <p:txBody>
          <a:bodyPr>
            <a:noAutofit/>
          </a:bodyPr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886895" y="6346865"/>
            <a:ext cx="1607270" cy="365125"/>
          </a:xfrm>
        </p:spPr>
        <p:txBody>
          <a:bodyPr>
            <a:noAutofit/>
          </a:bodyPr>
          <a:lstStyle/>
          <a:p>
            <a:fld id="{27C7479B-2077-4468-85E0-F9294B46DEAE}" type="datetime1">
              <a:rPr lang="en-US" smtClean="0"/>
              <a:t>10/4/2025</a:t>
            </a:fld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530932" y="6346865"/>
            <a:ext cx="429207" cy="365125"/>
          </a:xfr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35EC8126-6431-465A-8AC3-0118DD8825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31546" y="1"/>
            <a:ext cx="4560454" cy="6858000"/>
          </a:xfrm>
          <a:custGeom>
            <a:avLst/>
            <a:gdLst>
              <a:gd name="connsiteX0" fmla="*/ 0 w 4560454"/>
              <a:gd name="connsiteY0" fmla="*/ 0 h 6858000"/>
              <a:gd name="connsiteX1" fmla="*/ 4560454 w 4560454"/>
              <a:gd name="connsiteY1" fmla="*/ 0 h 6858000"/>
              <a:gd name="connsiteX2" fmla="*/ 4560454 w 4560454"/>
              <a:gd name="connsiteY2" fmla="*/ 6858000 h 6858000"/>
              <a:gd name="connsiteX3" fmla="*/ 0 w 45604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60454" h="6858000">
                <a:moveTo>
                  <a:pt x="0" y="0"/>
                </a:moveTo>
                <a:lnTo>
                  <a:pt x="4560454" y="0"/>
                </a:lnTo>
                <a:lnTo>
                  <a:pt x="4560454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7272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85800"/>
            <a:ext cx="10963655" cy="762001"/>
          </a:xfrm>
        </p:spPr>
        <p:txBody>
          <a:bodyPr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828800"/>
            <a:ext cx="10963656" cy="43434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B42362D5-E350-46C5-8BB1-F9E806A91933}" type="datetime1">
              <a:rPr lang="en-US" smtClean="0"/>
              <a:t>10/4/2025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3073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8303" y="685800"/>
            <a:ext cx="6858000" cy="111153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D2B02E8B-EB97-8158-B585-0E0E95CF40C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100267" cy="68580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18303" y="1965960"/>
            <a:ext cx="6858000" cy="420019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724397" y="6343954"/>
            <a:ext cx="3422906" cy="365125"/>
          </a:xfrm>
        </p:spPr>
        <p:txBody>
          <a:bodyPr>
            <a:noAutofit/>
          </a:bodyPr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945699" y="6343955"/>
            <a:ext cx="2150873" cy="365125"/>
          </a:xfrm>
        </p:spPr>
        <p:txBody>
          <a:bodyPr>
            <a:noAutofit/>
          </a:bodyPr>
          <a:lstStyle/>
          <a:p>
            <a:fld id="{28E9021D-675F-4984-8FE0-04DA4F4E22F1}" type="datetime1">
              <a:rPr lang="en-US" smtClean="0"/>
              <a:t>10/4/2025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147096" y="6343955"/>
            <a:ext cx="429207" cy="365125"/>
          </a:xfr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643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85800"/>
            <a:ext cx="6858000" cy="111153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965960"/>
            <a:ext cx="6858000" cy="420019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12647" y="6346870"/>
            <a:ext cx="2805405" cy="365125"/>
          </a:xfrm>
        </p:spPr>
        <p:txBody>
          <a:bodyPr>
            <a:noAutofit/>
          </a:bodyPr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115853" y="6346870"/>
            <a:ext cx="2925587" cy="365125"/>
          </a:xfrm>
        </p:spPr>
        <p:txBody>
          <a:bodyPr>
            <a:noAutofit/>
          </a:bodyPr>
          <a:lstStyle/>
          <a:p>
            <a:fld id="{A7F72289-EB8A-47CA-A283-A769C9E761BF}" type="datetime1">
              <a:rPr lang="en-US" smtClean="0"/>
              <a:t>10/4/2025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346870"/>
            <a:ext cx="429207" cy="365125"/>
          </a:xfr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91732" y="0"/>
            <a:ext cx="4100267" cy="68580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05327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0" y="685800"/>
            <a:ext cx="4561665" cy="1371264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EEFBBBB-A526-5A93-34B8-A377087586A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0"/>
            <a:ext cx="6390464" cy="68580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20736" y="2286000"/>
            <a:ext cx="4561665" cy="3886200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20736" y="6343955"/>
            <a:ext cx="2105099" cy="365125"/>
          </a:xfrm>
        </p:spPr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5067" y="6343955"/>
            <a:ext cx="1772029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74049900-C118-46F7-B9EF-5F7C1F0005B2}" type="datetime1">
              <a:rPr lang="en-US" smtClean="0"/>
              <a:t>10/4/2025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540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85800"/>
            <a:ext cx="4572002" cy="1371264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599" y="2286000"/>
            <a:ext cx="4561666" cy="3886200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3C6055EC-0CB7-A026-AE8C-74A36F768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599" y="6343955"/>
            <a:ext cx="2105099" cy="365125"/>
          </a:xfrm>
        </p:spPr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AE86096B-57D4-1243-A86D-1D5E7DC3A7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63930" y="6343955"/>
            <a:ext cx="1772029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74049900-C118-46F7-B9EF-5F7C1F0005B2}" type="datetime1">
              <a:rPr lang="en-US" smtClean="0"/>
              <a:t>10/4/2025</a:t>
            </a:fld>
            <a:endParaRPr lang="en-US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A98A8E55-200E-96B4-1462-6DA457A20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5959" y="6343955"/>
            <a:ext cx="429207" cy="365125"/>
          </a:xfr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48233842-32AB-C53C-CA20-8101D4E63DC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801536" y="0"/>
            <a:ext cx="6390464" cy="68580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3472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4" y="687787"/>
            <a:ext cx="3363259" cy="1993392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584144" cy="68580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1" y="2880360"/>
            <a:ext cx="3363259" cy="3274612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212663" y="6343955"/>
            <a:ext cx="2012061" cy="365125"/>
          </a:xfrm>
        </p:spPr>
        <p:txBody>
          <a:bodyPr>
            <a:noAutofit/>
          </a:bodyPr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0224724" y="6343955"/>
            <a:ext cx="922372" cy="365125"/>
          </a:xfrm>
        </p:spPr>
        <p:txBody>
          <a:bodyPr>
            <a:noAutofit/>
          </a:bodyPr>
          <a:lstStyle/>
          <a:p>
            <a:fld id="{0B4A3A31-ACEE-4A00-9ED7-D579651BDB0B}" type="datetime1">
              <a:rPr lang="en-US" smtClean="0"/>
              <a:t>10/4/2025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147096" y="6343955"/>
            <a:ext cx="429207" cy="365125"/>
          </a:xfr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3345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698" y="685800"/>
            <a:ext cx="3364992" cy="1996301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5698" y="2880360"/>
            <a:ext cx="3364992" cy="3234856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8">
            <a:extLst>
              <a:ext uri="{FF2B5EF4-FFF2-40B4-BE49-F238E27FC236}">
                <a16:creationId xmlns:a16="http://schemas.microsoft.com/office/drawing/2014/main" id="{C119522C-433C-CA02-AD5B-2ABB39A4162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15698" y="6343955"/>
            <a:ext cx="2012061" cy="365125"/>
          </a:xfrm>
        </p:spPr>
        <p:txBody>
          <a:bodyPr>
            <a:noAutofit/>
          </a:bodyPr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76C67AD-99A1-8DF0-C332-BB3E0C537172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627759" y="6343955"/>
            <a:ext cx="922372" cy="365125"/>
          </a:xfrm>
        </p:spPr>
        <p:txBody>
          <a:bodyPr>
            <a:noAutofit/>
          </a:bodyPr>
          <a:lstStyle/>
          <a:p>
            <a:fld id="{0B4A3A31-ACEE-4A00-9ED7-D579651BDB0B}" type="datetime1">
              <a:rPr lang="en-US" smtClean="0"/>
              <a:t>10/4/2025</a:t>
            </a:fld>
            <a:endParaRPr lang="en-US" dirty="0"/>
          </a:p>
        </p:txBody>
      </p:sp>
      <p:sp>
        <p:nvSpPr>
          <p:cNvPr id="13" name="Slide Number Placeholder 9">
            <a:extLst>
              <a:ext uri="{FF2B5EF4-FFF2-40B4-BE49-F238E27FC236}">
                <a16:creationId xmlns:a16="http://schemas.microsoft.com/office/drawing/2014/main" id="{C8D2CF7B-FF7A-7960-DB96-2B1846DA41A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550131" y="6343955"/>
            <a:ext cx="429207" cy="365125"/>
          </a:xfr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B08A763A-F1F9-D459-6C34-39765662759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07856" y="0"/>
            <a:ext cx="7584144" cy="68580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48727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0" y="685800"/>
            <a:ext cx="2748115" cy="2743200"/>
          </a:xfrm>
          <a:noFill/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487E718-4223-B4DB-C92A-99E891E642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8229600" cy="68580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839200" y="3703320"/>
            <a:ext cx="2743201" cy="2476061"/>
          </a:xfrm>
          <a:noFill/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400" dirty="0"/>
            </a:lvl1pPr>
            <a:lvl2pPr marL="228600" indent="0">
              <a:buNone/>
              <a:defRPr lang="en-US" sz="1400" dirty="0"/>
            </a:lvl2pPr>
            <a:lvl3pPr marL="457200" indent="0">
              <a:buNone/>
              <a:defRPr lang="en-US" sz="1400" dirty="0"/>
            </a:lvl3pPr>
            <a:lvl4pPr marL="685800" indent="0">
              <a:buNone/>
              <a:defRPr lang="en-US" sz="1400" dirty="0"/>
            </a:lvl4pPr>
            <a:lvl5pPr marL="914400" indent="0">
              <a:buNone/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39200" y="6343955"/>
            <a:ext cx="1404460" cy="365125"/>
          </a:xfrm>
          <a:noFill/>
        </p:spPr>
        <p:txBody>
          <a:bodyPr>
            <a:noAutofit/>
          </a:bodyPr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92522" y="6343955"/>
            <a:ext cx="854573" cy="365125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FAD7B7F7-7F90-4F0B-A996-5443656EFF4A}" type="datetime1">
              <a:rPr lang="en-US" smtClean="0"/>
              <a:t>10/4/2025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  <a:noFill/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1769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697" y="685800"/>
            <a:ext cx="2748114" cy="2743200"/>
          </a:xfrm>
        </p:spPr>
        <p:txBody>
          <a:bodyPr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691" y="3703320"/>
            <a:ext cx="2743200" cy="2476061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400" dirty="0"/>
            </a:lvl1pPr>
            <a:lvl2pPr marL="228600" indent="0">
              <a:buNone/>
              <a:defRPr lang="en-US" sz="1400" dirty="0"/>
            </a:lvl2pPr>
            <a:lvl3pPr marL="457200" indent="0">
              <a:buNone/>
              <a:defRPr lang="en-US" sz="1400" dirty="0"/>
            </a:lvl3pPr>
            <a:lvl4pPr marL="685800" indent="0">
              <a:buNone/>
              <a:defRPr lang="en-US" sz="1400" dirty="0"/>
            </a:lvl4pPr>
            <a:lvl5pPr marL="914400" indent="0">
              <a:buNone/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644F6AEF-CB45-AC6F-F205-7AB277670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697" y="6343955"/>
            <a:ext cx="1404460" cy="365125"/>
          </a:xfrm>
        </p:spPr>
        <p:txBody>
          <a:bodyPr>
            <a:noAutofit/>
          </a:bodyPr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980DDA2F-B408-A7AF-463F-3F6ED55C1A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69019" y="6343955"/>
            <a:ext cx="85457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FAD7B7F7-7F90-4F0B-A996-5443656EFF4A}" type="datetime1">
              <a:rPr lang="en-US" smtClean="0"/>
              <a:t>10/4/2025</a:t>
            </a:fld>
            <a:endParaRPr lang="en-US" dirty="0"/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9C6A3F52-E7A3-B732-2650-C47F8BE25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23593" y="6343955"/>
            <a:ext cx="429207" cy="365125"/>
          </a:xfr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80894EEF-95B5-F8FE-9FBB-D5DFD413C06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62400" y="0"/>
            <a:ext cx="8229600" cy="68580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3003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4343400"/>
            <a:ext cx="4019522" cy="1159931"/>
          </a:xfrm>
        </p:spPr>
        <p:txBody>
          <a:bodyPr anchor="t"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E0CE544-3552-FE00-5B00-942E522A2A5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38862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81600" y="4343400"/>
            <a:ext cx="6400800" cy="1159931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400" dirty="0"/>
            </a:lvl1pPr>
            <a:lvl2pPr marL="228600" indent="0">
              <a:buNone/>
              <a:defRPr lang="en-US" sz="1400" dirty="0"/>
            </a:lvl2pPr>
            <a:lvl3pPr marL="457200" indent="0">
              <a:buNone/>
              <a:defRPr lang="en-US" sz="1400" dirty="0"/>
            </a:lvl3pPr>
            <a:lvl4pPr marL="685800" indent="0">
              <a:buNone/>
              <a:defRPr lang="en-US" sz="1400" dirty="0"/>
            </a:lvl4pPr>
            <a:lvl5pPr marL="914400" indent="0">
              <a:buNone/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2086C921-50A5-4289-8B96-30101E64A548}" type="datetime1">
              <a:rPr lang="en-US" smtClean="0"/>
              <a:t>10/4/2025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428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3886200"/>
            <a:ext cx="3044954" cy="2245126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2192000" cy="3443331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67200" y="3886200"/>
            <a:ext cx="7315199" cy="224512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400" b="0" i="0" dirty="0">
                <a:latin typeface="+mn-lt"/>
              </a:defRPr>
            </a:lvl1pPr>
            <a:lvl2pPr marL="228600" indent="0">
              <a:buNone/>
              <a:defRPr lang="en-US" sz="1400" b="0" i="0" dirty="0">
                <a:latin typeface="+mn-lt"/>
              </a:defRPr>
            </a:lvl2pPr>
            <a:lvl3pPr marL="457200" indent="0">
              <a:buNone/>
              <a:defRPr lang="en-US" sz="1400" b="0" i="0" dirty="0">
                <a:latin typeface="+mn-lt"/>
              </a:defRPr>
            </a:lvl3pPr>
            <a:lvl4pPr marL="685800" indent="0">
              <a:buNone/>
              <a:defRPr lang="en-US" sz="1400" b="0" i="0" dirty="0">
                <a:latin typeface="+mn-lt"/>
              </a:defRPr>
            </a:lvl4pPr>
            <a:lvl5pPr marL="914400" indent="0">
              <a:buNone/>
              <a:defRPr lang="en-US" sz="1400" b="0" i="0" dirty="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1B948B66-4D7B-4FF2-9F42-B85226272225}" type="datetime1">
              <a:rPr lang="en-US" smtClean="0"/>
              <a:t>10/4/2025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C6C0090-085A-1FB3-B3B7-D8DA73A125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172" y="4419600"/>
            <a:ext cx="10963657" cy="1352245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700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6834447-947D-F9FA-98D1-8BF0FC477A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4172" y="5943600"/>
            <a:ext cx="10963657" cy="60960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180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573ACD2-30C7-6922-D14F-66F23CBA377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41148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23625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85800"/>
            <a:ext cx="3044954" cy="2035724"/>
          </a:xfrm>
        </p:spPr>
        <p:txBody>
          <a:bodyPr anchor="t"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59158" y="685800"/>
            <a:ext cx="7315199" cy="2014665"/>
          </a:xfrm>
        </p:spPr>
        <p:txBody>
          <a:bodyPr vert="horz" lIns="91440" tIns="45720" rIns="91440" bIns="45720" rtlCol="0" anchor="b">
            <a:noAutofit/>
          </a:bodyPr>
          <a:lstStyle>
            <a:lvl1pPr marL="0" indent="0">
              <a:buNone/>
              <a:defRPr lang="en-US" sz="1400" b="0" i="0" dirty="0">
                <a:latin typeface="+mn-lt"/>
              </a:defRPr>
            </a:lvl1pPr>
            <a:lvl2pPr marL="228600" indent="0">
              <a:buNone/>
              <a:defRPr lang="en-US" sz="1400" b="0" i="0" dirty="0">
                <a:latin typeface="+mn-lt"/>
              </a:defRPr>
            </a:lvl2pPr>
            <a:lvl3pPr marL="457200" indent="0">
              <a:buNone/>
              <a:defRPr lang="en-US" sz="1400" b="0" i="0" dirty="0">
                <a:latin typeface="+mn-lt"/>
              </a:defRPr>
            </a:lvl3pPr>
            <a:lvl4pPr marL="685800" indent="0">
              <a:buNone/>
              <a:defRPr lang="en-US" sz="1400" b="0" i="0" dirty="0">
                <a:latin typeface="+mn-lt"/>
              </a:defRPr>
            </a:lvl4pPr>
            <a:lvl5pPr marL="914400" indent="0">
              <a:buNone/>
              <a:defRPr lang="en-US" sz="1400" b="0" i="0" dirty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2896372"/>
            <a:ext cx="2791027" cy="365125"/>
          </a:xfrm>
        </p:spPr>
        <p:txBody>
          <a:bodyPr>
            <a:noAutofit/>
          </a:bodyPr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65894" y="2896372"/>
            <a:ext cx="1559379" cy="365125"/>
          </a:xfrm>
        </p:spPr>
        <p:txBody>
          <a:bodyPr>
            <a:noAutofit/>
          </a:bodyPr>
          <a:lstStyle/>
          <a:p>
            <a:fld id="{6D1D18D0-7308-42C5-B784-8892F327ABD3}" type="datetime1">
              <a:rPr lang="en-US" smtClean="0"/>
              <a:t>10/4/2025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5151" y="2896372"/>
            <a:ext cx="429207" cy="365125"/>
          </a:xfr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4178283B-8F20-CAA0-928D-318B857F95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3414669"/>
            <a:ext cx="12192000" cy="3443331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56064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85808"/>
            <a:ext cx="5483353" cy="138831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2651760"/>
            <a:ext cx="5483352" cy="3521850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AB12E0E-A617-768A-7E0E-472481185B1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7792" y="685807"/>
            <a:ext cx="4864608" cy="5486377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C1D70B4-629A-1A3A-D1BB-D35C3AED4BAD}"/>
              </a:ext>
            </a:extLst>
          </p:cNvPr>
          <p:cNvCxnSpPr>
            <a:cxnSpLocks/>
          </p:cNvCxnSpPr>
          <p:nvPr userDrawn="1"/>
        </p:nvCxnSpPr>
        <p:spPr>
          <a:xfrm>
            <a:off x="609600" y="2362229"/>
            <a:ext cx="5486400" cy="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8F922763-A12B-44C2-4F2D-AAD3B317EC9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12647" y="6343955"/>
            <a:ext cx="2805405" cy="365125"/>
          </a:xfrm>
        </p:spPr>
        <p:txBody>
          <a:bodyPr>
            <a:noAutofit/>
          </a:bodyPr>
          <a:lstStyle/>
          <a:p>
            <a:r>
              <a:rPr lang="en-US" dirty="0"/>
              <a:t>Sample Footer Text</a:t>
            </a:r>
          </a:p>
        </p:txBody>
      </p:sp>
      <p:sp>
        <p:nvSpPr>
          <p:cNvPr id="11" name="Date Placeholder 6">
            <a:extLst>
              <a:ext uri="{FF2B5EF4-FFF2-40B4-BE49-F238E27FC236}">
                <a16:creationId xmlns:a16="http://schemas.microsoft.com/office/drawing/2014/main" id="{88D44AB0-B4BD-5097-DB6C-0B96B75B1DA6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8893929" y="6343955"/>
            <a:ext cx="2202644" cy="365125"/>
          </a:xfrm>
        </p:spPr>
        <p:txBody>
          <a:bodyPr>
            <a:noAutofit/>
          </a:bodyPr>
          <a:lstStyle/>
          <a:p>
            <a:fld id="{5888334B-5C34-4E7E-A4B0-3A19575F6DD8}" type="datetime1">
              <a:rPr lang="en-US" smtClean="0"/>
              <a:t>10/4/2025</a:t>
            </a:fld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8EA9CC9C-E71E-C316-0680-F4BD6EDC87C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147096" y="6343955"/>
            <a:ext cx="429207" cy="365125"/>
          </a:xfr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425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85800"/>
            <a:ext cx="10969753" cy="898525"/>
          </a:xfrm>
        </p:spPr>
        <p:txBody>
          <a:bodyPr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E15E62-FEF2-298A-EC8D-72D59188CB27}"/>
              </a:ext>
            </a:extLst>
          </p:cNvPr>
          <p:cNvCxnSpPr>
            <a:cxnSpLocks/>
          </p:cNvCxnSpPr>
          <p:nvPr userDrawn="1"/>
        </p:nvCxnSpPr>
        <p:spPr>
          <a:xfrm>
            <a:off x="609600" y="1905000"/>
            <a:ext cx="10972800" cy="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" y="2286012"/>
            <a:ext cx="5479474" cy="298765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4892D5B-0772-8929-54F9-AA16EED38E2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5575" y="2285301"/>
            <a:ext cx="4863778" cy="3886188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12647" y="6343955"/>
            <a:ext cx="2642932" cy="365125"/>
          </a:xfrm>
        </p:spPr>
        <p:txBody>
          <a:bodyPr>
            <a:noAutofit/>
          </a:bodyPr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686595" y="6343955"/>
            <a:ext cx="1449697" cy="365125"/>
          </a:xfrm>
        </p:spPr>
        <p:txBody>
          <a:bodyPr>
            <a:noAutofit/>
          </a:bodyPr>
          <a:lstStyle/>
          <a:p>
            <a:fld id="{6C46EC71-0129-40A3-85CE-244216EACC39}" type="datetime1">
              <a:rPr lang="en-US" smtClean="0"/>
              <a:t>10/4/2025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136293" y="6343955"/>
            <a:ext cx="443060" cy="365125"/>
          </a:xfr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6311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9903" y="685807"/>
            <a:ext cx="5486400" cy="138830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3F8ACB4F-E132-97B5-797E-ADFB9AC8345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6658" y="685807"/>
            <a:ext cx="4864608" cy="5486377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89903" y="2650330"/>
            <a:ext cx="5486400" cy="3521854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0415657-C9CC-A8DC-C841-09A42AC901EC}"/>
              </a:ext>
            </a:extLst>
          </p:cNvPr>
          <p:cNvCxnSpPr>
            <a:cxnSpLocks/>
          </p:cNvCxnSpPr>
          <p:nvPr userDrawn="1"/>
        </p:nvCxnSpPr>
        <p:spPr>
          <a:xfrm>
            <a:off x="6089903" y="2362219"/>
            <a:ext cx="5486400" cy="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D65827FC-FBF0-2A7B-2AE9-11D916DB970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12647" y="6343955"/>
            <a:ext cx="2805405" cy="365125"/>
          </a:xfrm>
        </p:spPr>
        <p:txBody>
          <a:bodyPr>
            <a:noAutofit/>
          </a:bodyPr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6">
            <a:extLst>
              <a:ext uri="{FF2B5EF4-FFF2-40B4-BE49-F238E27FC236}">
                <a16:creationId xmlns:a16="http://schemas.microsoft.com/office/drawing/2014/main" id="{7D3F37AD-0904-9EC0-EFEE-899B457A4536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8893929" y="6343955"/>
            <a:ext cx="2202644" cy="365125"/>
          </a:xfrm>
        </p:spPr>
        <p:txBody>
          <a:bodyPr>
            <a:noAutofit/>
          </a:bodyPr>
          <a:lstStyle/>
          <a:p>
            <a:fld id="{5888334B-5C34-4E7E-A4B0-3A19575F6DD8}" type="datetime1">
              <a:rPr lang="en-US" smtClean="0"/>
              <a:t>10/4/2025</a:t>
            </a:fld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55EC9E8-1A84-6C33-ADB3-D40020F5090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147096" y="6343955"/>
            <a:ext cx="429207" cy="365125"/>
          </a:xfr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3302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85800"/>
            <a:ext cx="4564763" cy="1426798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5580E71-5349-7975-EE00-1D48FBB4552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599" y="2514600"/>
            <a:ext cx="4564763" cy="3636598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90060" y="685800"/>
            <a:ext cx="5792341" cy="5465398"/>
          </a:xfrm>
        </p:spPr>
        <p:txBody>
          <a:bodyPr anchor="b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3CC8FB4D-92F2-4C28-8BFC-2AE0229C3E9A}" type="datetime1">
              <a:rPr lang="en-US" smtClean="0"/>
              <a:t>10/4/2025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4224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85800"/>
            <a:ext cx="10963655" cy="891102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C4665C-5805-BDA9-0EA4-387D86C88A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2647" y="2057400"/>
            <a:ext cx="2740153" cy="4091502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10001" y="2057400"/>
            <a:ext cx="7766302" cy="4091502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7B708C30-1428-4C16-AD49-DE42CFEA37BF}" type="datetime1">
              <a:rPr lang="en-US" smtClean="0"/>
              <a:t>10/4/2025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1823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ar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1DA757D-A9AE-985A-6EEE-C02E46D45DC9}"/>
              </a:ext>
            </a:extLst>
          </p:cNvPr>
          <p:cNvSpPr/>
          <p:nvPr/>
        </p:nvSpPr>
        <p:spPr>
          <a:xfrm>
            <a:off x="11250895" y="4343400"/>
            <a:ext cx="6351" cy="745197"/>
          </a:xfrm>
          <a:custGeom>
            <a:avLst/>
            <a:gdLst>
              <a:gd name="connsiteX0" fmla="*/ 0 w 6351"/>
              <a:gd name="connsiteY0" fmla="*/ 0 h 745197"/>
              <a:gd name="connsiteX1" fmla="*/ 0 w 6351"/>
              <a:gd name="connsiteY1" fmla="*/ 745198 h 745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1" h="745197">
                <a:moveTo>
                  <a:pt x="0" y="0"/>
                </a:moveTo>
                <a:lnTo>
                  <a:pt x="0" y="745198"/>
                </a:lnTo>
              </a:path>
            </a:pathLst>
          </a:custGeom>
          <a:ln w="31750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71E517F-7D77-FEA1-94A2-D8522A1BF181}"/>
              </a:ext>
            </a:extLst>
          </p:cNvPr>
          <p:cNvSpPr/>
          <p:nvPr/>
        </p:nvSpPr>
        <p:spPr>
          <a:xfrm>
            <a:off x="685800" y="4693895"/>
            <a:ext cx="10923933" cy="0"/>
          </a:xfrm>
          <a:custGeom>
            <a:avLst/>
            <a:gdLst>
              <a:gd name="connsiteX0" fmla="*/ 10923934 w 10923933"/>
              <a:gd name="connsiteY0" fmla="*/ 0 h 0"/>
              <a:gd name="connsiteX1" fmla="*/ 0 w 10923933"/>
              <a:gd name="connsiteY1" fmla="*/ 1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923933">
                <a:moveTo>
                  <a:pt x="10923934" y="0"/>
                </a:moveTo>
                <a:lnTo>
                  <a:pt x="0" y="1"/>
                </a:lnTo>
              </a:path>
            </a:pathLst>
          </a:custGeom>
          <a:ln w="31750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62EAE4C-19D0-A0E4-1FDC-967BD2694E6F}"/>
              </a:ext>
            </a:extLst>
          </p:cNvPr>
          <p:cNvSpPr/>
          <p:nvPr/>
        </p:nvSpPr>
        <p:spPr>
          <a:xfrm>
            <a:off x="10998565" y="4425832"/>
            <a:ext cx="529937" cy="526934"/>
          </a:xfrm>
          <a:custGeom>
            <a:avLst/>
            <a:gdLst>
              <a:gd name="connsiteX0" fmla="*/ 529938 w 529937"/>
              <a:gd name="connsiteY0" fmla="*/ 0 h 526934"/>
              <a:gd name="connsiteX1" fmla="*/ 0 w 529937"/>
              <a:gd name="connsiteY1" fmla="*/ 526935 h 52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9937" h="526934">
                <a:moveTo>
                  <a:pt x="529938" y="0"/>
                </a:moveTo>
                <a:lnTo>
                  <a:pt x="0" y="526935"/>
                </a:lnTo>
              </a:path>
            </a:pathLst>
          </a:custGeom>
          <a:ln w="31750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7E35C93-E0FF-6186-7502-985D78DA9B28}"/>
              </a:ext>
            </a:extLst>
          </p:cNvPr>
          <p:cNvSpPr/>
          <p:nvPr/>
        </p:nvSpPr>
        <p:spPr>
          <a:xfrm>
            <a:off x="10976145" y="4425837"/>
            <a:ext cx="529937" cy="526934"/>
          </a:xfrm>
          <a:custGeom>
            <a:avLst/>
            <a:gdLst>
              <a:gd name="connsiteX0" fmla="*/ 529938 w 529937"/>
              <a:gd name="connsiteY0" fmla="*/ 526935 h 526934"/>
              <a:gd name="connsiteX1" fmla="*/ 0 w 529937"/>
              <a:gd name="connsiteY1" fmla="*/ 0 h 52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9937" h="526934">
                <a:moveTo>
                  <a:pt x="529938" y="526935"/>
                </a:moveTo>
                <a:lnTo>
                  <a:pt x="0" y="0"/>
                </a:lnTo>
              </a:path>
            </a:pathLst>
          </a:custGeom>
          <a:ln w="31750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D4E889F8-D8CB-1564-17A8-26A2F4258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025460"/>
            <a:ext cx="9144000" cy="868680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180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3B51AE5-91E2-069A-7DF2-EB394DA25E2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2484" y="1143000"/>
            <a:ext cx="10115679" cy="3474720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28000"/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 algn="l" rtl="0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 algn="r" rtl="0">
              <a:defRPr>
                <a:solidFill>
                  <a:schemeClr val="tx1"/>
                </a:solidFill>
              </a:defRPr>
            </a:lvl1pPr>
          </a:lstStyle>
          <a:p>
            <a:fld id="{DCE8854E-90F8-4761-A9B8-18B1C5A3D25C}" type="datetime1">
              <a:rPr lang="en-US" smtClean="0"/>
              <a:pPr/>
              <a:t>10/4/2025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 algn="r" rtl="0">
              <a:defRPr>
                <a:solidFill>
                  <a:schemeClr val="tx1"/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25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arg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FE73F6F-B481-328B-CE64-8485DC66B8EA}"/>
              </a:ext>
            </a:extLst>
          </p:cNvPr>
          <p:cNvSpPr/>
          <p:nvPr/>
        </p:nvSpPr>
        <p:spPr>
          <a:xfrm>
            <a:off x="11254003" y="729226"/>
            <a:ext cx="6296" cy="742941"/>
          </a:xfrm>
          <a:custGeom>
            <a:avLst/>
            <a:gdLst>
              <a:gd name="connsiteX0" fmla="*/ 0 w 6296"/>
              <a:gd name="connsiteY0" fmla="*/ 0 h 742941"/>
              <a:gd name="connsiteX1" fmla="*/ 0 w 6296"/>
              <a:gd name="connsiteY1" fmla="*/ 742942 h 74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296" h="742941">
                <a:moveTo>
                  <a:pt x="0" y="0"/>
                </a:moveTo>
                <a:lnTo>
                  <a:pt x="0" y="742942"/>
                </a:lnTo>
              </a:path>
            </a:pathLst>
          </a:custGeom>
          <a:ln w="31077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57D968F-BFC6-694E-9A7C-A113E7DEBF65}"/>
              </a:ext>
            </a:extLst>
          </p:cNvPr>
          <p:cNvSpPr/>
          <p:nvPr/>
        </p:nvSpPr>
        <p:spPr>
          <a:xfrm>
            <a:off x="10866791" y="1080910"/>
            <a:ext cx="742942" cy="6296"/>
          </a:xfrm>
          <a:custGeom>
            <a:avLst/>
            <a:gdLst>
              <a:gd name="connsiteX0" fmla="*/ 742942 w 742942"/>
              <a:gd name="connsiteY0" fmla="*/ 0 h 6296"/>
              <a:gd name="connsiteX1" fmla="*/ 0 w 742942"/>
              <a:gd name="connsiteY1" fmla="*/ 0 h 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2942" h="6296">
                <a:moveTo>
                  <a:pt x="742942" y="0"/>
                </a:moveTo>
                <a:lnTo>
                  <a:pt x="0" y="0"/>
                </a:lnTo>
              </a:path>
            </a:pathLst>
          </a:custGeom>
          <a:ln w="31077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77A14AD-A403-0816-9FED-F4E7BB405B17}"/>
              </a:ext>
            </a:extLst>
          </p:cNvPr>
          <p:cNvSpPr/>
          <p:nvPr/>
        </p:nvSpPr>
        <p:spPr>
          <a:xfrm>
            <a:off x="11003886" y="811408"/>
            <a:ext cx="525338" cy="525339"/>
          </a:xfrm>
          <a:custGeom>
            <a:avLst/>
            <a:gdLst>
              <a:gd name="connsiteX0" fmla="*/ 525339 w 525338"/>
              <a:gd name="connsiteY0" fmla="*/ 0 h 525339"/>
              <a:gd name="connsiteX1" fmla="*/ 0 w 525338"/>
              <a:gd name="connsiteY1" fmla="*/ 525339 h 525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5338" h="525339">
                <a:moveTo>
                  <a:pt x="525339" y="0"/>
                </a:moveTo>
                <a:lnTo>
                  <a:pt x="0" y="525339"/>
                </a:lnTo>
              </a:path>
            </a:pathLst>
          </a:custGeom>
          <a:ln w="31077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C5DE6E3-5C5B-04A2-6D84-63D852F6062A}"/>
              </a:ext>
            </a:extLst>
          </p:cNvPr>
          <p:cNvSpPr/>
          <p:nvPr/>
        </p:nvSpPr>
        <p:spPr>
          <a:xfrm>
            <a:off x="10981626" y="811414"/>
            <a:ext cx="525342" cy="525339"/>
          </a:xfrm>
          <a:custGeom>
            <a:avLst/>
            <a:gdLst>
              <a:gd name="connsiteX0" fmla="*/ 525343 w 525342"/>
              <a:gd name="connsiteY0" fmla="*/ 525339 h 525339"/>
              <a:gd name="connsiteX1" fmla="*/ 0 w 525342"/>
              <a:gd name="connsiteY1" fmla="*/ 0 h 525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5342" h="525339">
                <a:moveTo>
                  <a:pt x="525343" y="525339"/>
                </a:moveTo>
                <a:lnTo>
                  <a:pt x="0" y="0"/>
                </a:lnTo>
              </a:path>
            </a:pathLst>
          </a:custGeom>
          <a:ln w="31077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6D258FD5-5B6B-DBB1-0F00-D02C71197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859867"/>
            <a:ext cx="9144000" cy="1097280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180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196BB08E-5668-89FF-C0AE-D8A83C783F7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2484" y="1600199"/>
            <a:ext cx="9171115" cy="3259668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28000"/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3DF09C0-6535-4055-81CC-988E059C8EEC}" type="datetime1">
              <a:rPr lang="en-US" smtClean="0"/>
              <a:t>10/4/2025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080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arge 3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32C402C-8B4C-3690-6875-FE157681B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257800"/>
            <a:ext cx="9144000" cy="868680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180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C80DC0CF-9044-3D55-7D8F-4CD97232E3E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2484" y="1143000"/>
            <a:ext cx="10115679" cy="3474720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28000"/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B85187EE-7BBC-405E-B3F5-9C3E88970356}" type="datetime1">
              <a:rPr lang="en-US" smtClean="0"/>
              <a:t>10/4/2025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B480B90-B64C-0559-ACB2-7DBB57135C77}"/>
              </a:ext>
            </a:extLst>
          </p:cNvPr>
          <p:cNvSpPr/>
          <p:nvPr/>
        </p:nvSpPr>
        <p:spPr>
          <a:xfrm>
            <a:off x="11250895" y="4562062"/>
            <a:ext cx="6351" cy="745197"/>
          </a:xfrm>
          <a:custGeom>
            <a:avLst/>
            <a:gdLst>
              <a:gd name="connsiteX0" fmla="*/ 0 w 6351"/>
              <a:gd name="connsiteY0" fmla="*/ 0 h 745197"/>
              <a:gd name="connsiteX1" fmla="*/ 0 w 6351"/>
              <a:gd name="connsiteY1" fmla="*/ 745198 h 745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1" h="745197">
                <a:moveTo>
                  <a:pt x="0" y="0"/>
                </a:moveTo>
                <a:lnTo>
                  <a:pt x="0" y="745198"/>
                </a:lnTo>
              </a:path>
            </a:pathLst>
          </a:custGeom>
          <a:ln w="3175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D2E866D-D29F-1CC5-14B2-BB24F10745FE}"/>
              </a:ext>
            </a:extLst>
          </p:cNvPr>
          <p:cNvSpPr/>
          <p:nvPr/>
        </p:nvSpPr>
        <p:spPr>
          <a:xfrm>
            <a:off x="685800" y="4912557"/>
            <a:ext cx="10923933" cy="0"/>
          </a:xfrm>
          <a:custGeom>
            <a:avLst/>
            <a:gdLst>
              <a:gd name="connsiteX0" fmla="*/ 10923934 w 10923933"/>
              <a:gd name="connsiteY0" fmla="*/ 0 h 0"/>
              <a:gd name="connsiteX1" fmla="*/ 0 w 10923933"/>
              <a:gd name="connsiteY1" fmla="*/ 1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923933">
                <a:moveTo>
                  <a:pt x="10923934" y="0"/>
                </a:moveTo>
                <a:lnTo>
                  <a:pt x="0" y="1"/>
                </a:lnTo>
              </a:path>
            </a:pathLst>
          </a:custGeom>
          <a:ln w="3175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FA0DC7F-E416-CA3E-E389-945D5FA32CC9}"/>
              </a:ext>
            </a:extLst>
          </p:cNvPr>
          <p:cNvSpPr/>
          <p:nvPr/>
        </p:nvSpPr>
        <p:spPr>
          <a:xfrm>
            <a:off x="10998565" y="4644494"/>
            <a:ext cx="529937" cy="526934"/>
          </a:xfrm>
          <a:custGeom>
            <a:avLst/>
            <a:gdLst>
              <a:gd name="connsiteX0" fmla="*/ 529938 w 529937"/>
              <a:gd name="connsiteY0" fmla="*/ 0 h 526934"/>
              <a:gd name="connsiteX1" fmla="*/ 0 w 529937"/>
              <a:gd name="connsiteY1" fmla="*/ 526935 h 52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9937" h="526934">
                <a:moveTo>
                  <a:pt x="529938" y="0"/>
                </a:moveTo>
                <a:lnTo>
                  <a:pt x="0" y="526935"/>
                </a:lnTo>
              </a:path>
            </a:pathLst>
          </a:custGeom>
          <a:ln w="3175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D9CC5C-2252-AB09-49B5-FD1BE0E74E30}"/>
              </a:ext>
            </a:extLst>
          </p:cNvPr>
          <p:cNvSpPr/>
          <p:nvPr/>
        </p:nvSpPr>
        <p:spPr>
          <a:xfrm>
            <a:off x="10976145" y="4644499"/>
            <a:ext cx="529937" cy="526934"/>
          </a:xfrm>
          <a:custGeom>
            <a:avLst/>
            <a:gdLst>
              <a:gd name="connsiteX0" fmla="*/ 529938 w 529937"/>
              <a:gd name="connsiteY0" fmla="*/ 526935 h 526934"/>
              <a:gd name="connsiteX1" fmla="*/ 0 w 529937"/>
              <a:gd name="connsiteY1" fmla="*/ 0 h 52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9937" h="526934">
                <a:moveTo>
                  <a:pt x="529938" y="526935"/>
                </a:moveTo>
                <a:lnTo>
                  <a:pt x="0" y="0"/>
                </a:lnTo>
              </a:path>
            </a:pathLst>
          </a:custGeom>
          <a:ln w="3175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63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979D7E7-81D7-BD45-ADEC-E83F7EF73EC8}"/>
              </a:ext>
            </a:extLst>
          </p:cNvPr>
          <p:cNvSpPr/>
          <p:nvPr/>
        </p:nvSpPr>
        <p:spPr>
          <a:xfrm>
            <a:off x="11254003" y="5410200"/>
            <a:ext cx="6296" cy="742941"/>
          </a:xfrm>
          <a:custGeom>
            <a:avLst/>
            <a:gdLst>
              <a:gd name="connsiteX0" fmla="*/ 0 w 6296"/>
              <a:gd name="connsiteY0" fmla="*/ 0 h 742941"/>
              <a:gd name="connsiteX1" fmla="*/ 0 w 6296"/>
              <a:gd name="connsiteY1" fmla="*/ 742942 h 74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296" h="742941">
                <a:moveTo>
                  <a:pt x="0" y="0"/>
                </a:moveTo>
                <a:lnTo>
                  <a:pt x="0" y="742942"/>
                </a:lnTo>
              </a:path>
            </a:pathLst>
          </a:custGeom>
          <a:ln w="31077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6D6EAAA-843B-4F5B-47BF-3A0B75B59A45}"/>
              </a:ext>
            </a:extLst>
          </p:cNvPr>
          <p:cNvSpPr/>
          <p:nvPr/>
        </p:nvSpPr>
        <p:spPr>
          <a:xfrm>
            <a:off x="10866791" y="5761884"/>
            <a:ext cx="742942" cy="6296"/>
          </a:xfrm>
          <a:custGeom>
            <a:avLst/>
            <a:gdLst>
              <a:gd name="connsiteX0" fmla="*/ 742942 w 742942"/>
              <a:gd name="connsiteY0" fmla="*/ 0 h 6296"/>
              <a:gd name="connsiteX1" fmla="*/ 0 w 742942"/>
              <a:gd name="connsiteY1" fmla="*/ 0 h 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2942" h="6296">
                <a:moveTo>
                  <a:pt x="742942" y="0"/>
                </a:moveTo>
                <a:lnTo>
                  <a:pt x="0" y="0"/>
                </a:lnTo>
              </a:path>
            </a:pathLst>
          </a:custGeom>
          <a:ln w="31077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5A4CCB8-341A-D7B3-2B2F-C6943129C281}"/>
              </a:ext>
            </a:extLst>
          </p:cNvPr>
          <p:cNvSpPr/>
          <p:nvPr/>
        </p:nvSpPr>
        <p:spPr>
          <a:xfrm>
            <a:off x="11003886" y="5492382"/>
            <a:ext cx="525338" cy="525339"/>
          </a:xfrm>
          <a:custGeom>
            <a:avLst/>
            <a:gdLst>
              <a:gd name="connsiteX0" fmla="*/ 525339 w 525338"/>
              <a:gd name="connsiteY0" fmla="*/ 0 h 525339"/>
              <a:gd name="connsiteX1" fmla="*/ 0 w 525338"/>
              <a:gd name="connsiteY1" fmla="*/ 525339 h 525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5338" h="525339">
                <a:moveTo>
                  <a:pt x="525339" y="0"/>
                </a:moveTo>
                <a:lnTo>
                  <a:pt x="0" y="525339"/>
                </a:lnTo>
              </a:path>
            </a:pathLst>
          </a:custGeom>
          <a:ln w="31077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A1B2662-9528-65C6-986B-EA4135BF4CA6}"/>
              </a:ext>
            </a:extLst>
          </p:cNvPr>
          <p:cNvSpPr/>
          <p:nvPr/>
        </p:nvSpPr>
        <p:spPr>
          <a:xfrm>
            <a:off x="10981626" y="5492388"/>
            <a:ext cx="525342" cy="525339"/>
          </a:xfrm>
          <a:custGeom>
            <a:avLst/>
            <a:gdLst>
              <a:gd name="connsiteX0" fmla="*/ 525343 w 525342"/>
              <a:gd name="connsiteY0" fmla="*/ 525339 h 525339"/>
              <a:gd name="connsiteX1" fmla="*/ 0 w 525342"/>
              <a:gd name="connsiteY1" fmla="*/ 0 h 525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5342" h="525339">
                <a:moveTo>
                  <a:pt x="525343" y="525339"/>
                </a:moveTo>
                <a:lnTo>
                  <a:pt x="0" y="0"/>
                </a:lnTo>
              </a:path>
            </a:pathLst>
          </a:custGeom>
          <a:ln w="31077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>
            <a:noAutofit/>
          </a:bodyPr>
          <a:lstStyle>
            <a:lvl1pPr>
              <a:defRPr sz="5400" b="0" i="0" cap="all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9600" y="685800"/>
            <a:ext cx="10972800" cy="4514529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7000" b="0" i="0" cap="all" baseline="0">
                <a:latin typeface="+mn-lt"/>
              </a:defRPr>
            </a:lvl1pPr>
            <a:lvl2pPr marL="228600" indent="0">
              <a:lnSpc>
                <a:spcPct val="90000"/>
              </a:lnSpc>
              <a:buNone/>
              <a:defRPr sz="7000" b="0" i="0" cap="all" baseline="0">
                <a:latin typeface="+mn-lt"/>
              </a:defRPr>
            </a:lvl2pPr>
            <a:lvl3pPr marL="457200" indent="0">
              <a:lnSpc>
                <a:spcPct val="90000"/>
              </a:lnSpc>
              <a:buNone/>
              <a:defRPr sz="7000" b="0" i="0" cap="all" baseline="0">
                <a:latin typeface="+mn-lt"/>
              </a:defRPr>
            </a:lvl3pPr>
            <a:lvl4pPr marL="685800" indent="0">
              <a:lnSpc>
                <a:spcPct val="90000"/>
              </a:lnSpc>
              <a:buNone/>
              <a:defRPr sz="7000" b="0" i="0" cap="all" baseline="0">
                <a:latin typeface="+mn-lt"/>
              </a:defRPr>
            </a:lvl4pPr>
            <a:lvl5pPr marL="914400" indent="0">
              <a:lnSpc>
                <a:spcPct val="90000"/>
              </a:lnSpc>
              <a:buNone/>
              <a:defRPr sz="7000" b="0" i="0" cap="all" baseline="0">
                <a:latin typeface="+mn-lt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967A35BA-41D5-4E87-94C2-E365E2A3656B}" type="datetime1">
              <a:rPr lang="en-US" smtClean="0"/>
              <a:t>10/4/2025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81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A813B312-A2CE-16E4-D28B-8DDFF55273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76746" y="685799"/>
            <a:ext cx="7080507" cy="3200400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defRPr lang="en-US" sz="700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4846D76D-B1D3-9330-420A-6ED740BDB9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6746" y="5277549"/>
            <a:ext cx="7080507" cy="894646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180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4" name="Picture Placeholder 25">
            <a:extLst>
              <a:ext uri="{FF2B5EF4-FFF2-40B4-BE49-F238E27FC236}">
                <a16:creationId xmlns:a16="http://schemas.microsoft.com/office/drawing/2014/main" id="{982E949F-6B9B-8268-EB83-127C78D4350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3889251" cy="68580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76746" y="6343955"/>
            <a:ext cx="21004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35138" y="6343955"/>
            <a:ext cx="1458908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BFE899EF-3666-4EAB-A626-E7AA02E66CC1}" type="datetime1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D53745E-5DC2-F332-24A5-4F8F509E820B}"/>
              </a:ext>
            </a:extLst>
          </p:cNvPr>
          <p:cNvCxnSpPr/>
          <p:nvPr userDrawn="1"/>
        </p:nvCxnSpPr>
        <p:spPr>
          <a:xfrm>
            <a:off x="4479797" y="4876800"/>
            <a:ext cx="7077456" cy="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612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0572EAA-9C03-6737-7961-89F7D9E127AC}"/>
              </a:ext>
            </a:extLst>
          </p:cNvPr>
          <p:cNvSpPr/>
          <p:nvPr/>
        </p:nvSpPr>
        <p:spPr>
          <a:xfrm>
            <a:off x="11250895" y="5430148"/>
            <a:ext cx="6351" cy="745197"/>
          </a:xfrm>
          <a:custGeom>
            <a:avLst/>
            <a:gdLst>
              <a:gd name="connsiteX0" fmla="*/ 0 w 6351"/>
              <a:gd name="connsiteY0" fmla="*/ 0 h 745197"/>
              <a:gd name="connsiteX1" fmla="*/ 0 w 6351"/>
              <a:gd name="connsiteY1" fmla="*/ 745198 h 745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1" h="745197">
                <a:moveTo>
                  <a:pt x="0" y="0"/>
                </a:moveTo>
                <a:lnTo>
                  <a:pt x="0" y="745198"/>
                </a:lnTo>
              </a:path>
            </a:pathLst>
          </a:custGeom>
          <a:ln w="31732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D2A1F66-1FB1-8357-178D-CB1C0F8B7E56}"/>
              </a:ext>
            </a:extLst>
          </p:cNvPr>
          <p:cNvSpPr/>
          <p:nvPr/>
        </p:nvSpPr>
        <p:spPr>
          <a:xfrm>
            <a:off x="685800" y="5780643"/>
            <a:ext cx="10923933" cy="0"/>
          </a:xfrm>
          <a:custGeom>
            <a:avLst/>
            <a:gdLst>
              <a:gd name="connsiteX0" fmla="*/ 10923934 w 10923933"/>
              <a:gd name="connsiteY0" fmla="*/ 0 h 0"/>
              <a:gd name="connsiteX1" fmla="*/ 0 w 10923933"/>
              <a:gd name="connsiteY1" fmla="*/ 1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923933">
                <a:moveTo>
                  <a:pt x="10923934" y="0"/>
                </a:moveTo>
                <a:lnTo>
                  <a:pt x="0" y="1"/>
                </a:lnTo>
              </a:path>
            </a:pathLst>
          </a:custGeom>
          <a:ln w="31732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DAD8E75-63C0-8CE8-7E5A-37E4E429140F}"/>
              </a:ext>
            </a:extLst>
          </p:cNvPr>
          <p:cNvSpPr/>
          <p:nvPr/>
        </p:nvSpPr>
        <p:spPr>
          <a:xfrm>
            <a:off x="10998565" y="5512580"/>
            <a:ext cx="529937" cy="526934"/>
          </a:xfrm>
          <a:custGeom>
            <a:avLst/>
            <a:gdLst>
              <a:gd name="connsiteX0" fmla="*/ 529938 w 529937"/>
              <a:gd name="connsiteY0" fmla="*/ 0 h 526934"/>
              <a:gd name="connsiteX1" fmla="*/ 0 w 529937"/>
              <a:gd name="connsiteY1" fmla="*/ 526935 h 52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9937" h="526934">
                <a:moveTo>
                  <a:pt x="529938" y="0"/>
                </a:moveTo>
                <a:lnTo>
                  <a:pt x="0" y="526935"/>
                </a:lnTo>
              </a:path>
            </a:pathLst>
          </a:custGeom>
          <a:ln w="31732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DF1B2A2-FEB2-CC42-0F0F-71CD13535424}"/>
              </a:ext>
            </a:extLst>
          </p:cNvPr>
          <p:cNvSpPr/>
          <p:nvPr/>
        </p:nvSpPr>
        <p:spPr>
          <a:xfrm>
            <a:off x="10976145" y="5512585"/>
            <a:ext cx="529937" cy="526934"/>
          </a:xfrm>
          <a:custGeom>
            <a:avLst/>
            <a:gdLst>
              <a:gd name="connsiteX0" fmla="*/ 529938 w 529937"/>
              <a:gd name="connsiteY0" fmla="*/ 526935 h 526934"/>
              <a:gd name="connsiteX1" fmla="*/ 0 w 529937"/>
              <a:gd name="connsiteY1" fmla="*/ 0 h 52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9937" h="526934">
                <a:moveTo>
                  <a:pt x="529938" y="526935"/>
                </a:moveTo>
                <a:lnTo>
                  <a:pt x="0" y="0"/>
                </a:lnTo>
              </a:path>
            </a:pathLst>
          </a:custGeom>
          <a:ln w="31732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>
            <a:noAutofit/>
          </a:bodyPr>
          <a:lstStyle>
            <a:lvl1pPr>
              <a:defRPr sz="5400" b="0" i="0" cap="all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85800"/>
            <a:ext cx="10972800" cy="457200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lnSpc>
                <a:spcPct val="90000"/>
              </a:lnSpc>
              <a:buNone/>
              <a:defRPr lang="en-US" sz="7000" b="0" i="0" cap="all" baseline="0" dirty="0">
                <a:latin typeface="+mn-lt"/>
              </a:defRPr>
            </a:lvl1pPr>
            <a:lvl2pPr marL="228600" indent="0">
              <a:lnSpc>
                <a:spcPct val="90000"/>
              </a:lnSpc>
              <a:buNone/>
              <a:defRPr lang="en-US" sz="7000" b="0" i="0" cap="all" baseline="0" dirty="0">
                <a:latin typeface="+mn-lt"/>
              </a:defRPr>
            </a:lvl2pPr>
            <a:lvl3pPr marL="457200" indent="0">
              <a:lnSpc>
                <a:spcPct val="90000"/>
              </a:lnSpc>
              <a:buNone/>
              <a:defRPr lang="en-US" sz="7000" b="0" i="0" cap="all" baseline="0" dirty="0">
                <a:latin typeface="+mn-lt"/>
              </a:defRPr>
            </a:lvl3pPr>
            <a:lvl4pPr marL="685800" indent="0">
              <a:lnSpc>
                <a:spcPct val="90000"/>
              </a:lnSpc>
              <a:buNone/>
              <a:defRPr lang="en-US" sz="7000" b="0" i="0" cap="all" baseline="0" dirty="0">
                <a:latin typeface="+mn-lt"/>
              </a:defRPr>
            </a:lvl4pPr>
            <a:lvl5pPr marL="914400" indent="0">
              <a:lnSpc>
                <a:spcPct val="90000"/>
              </a:lnSpc>
              <a:buNone/>
              <a:defRPr lang="en-US" sz="7000" b="0" i="0" cap="all" baseline="0" dirty="0">
                <a:latin typeface="+mn-lt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DA4345C7-9F39-4767-92C9-EBF29396D0A9}" type="datetime1">
              <a:rPr lang="en-US" smtClean="0"/>
              <a:t>10/4/2025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1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2479" y="685800"/>
            <a:ext cx="9140953" cy="2699775"/>
          </a:xfrm>
        </p:spPr>
        <p:txBody>
          <a:bodyPr anchor="t">
            <a:no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5400" b="0" i="0" cap="all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A6891D2-C712-4357-A4F9-7362E459A272}" type="datetime1">
              <a:rPr lang="en-US" smtClean="0"/>
              <a:pPr/>
              <a:t>10/4/2025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E594965-EF4A-40C0-FED1-CF5564CED970}"/>
              </a:ext>
            </a:extLst>
          </p:cNvPr>
          <p:cNvSpPr/>
          <p:nvPr/>
        </p:nvSpPr>
        <p:spPr>
          <a:xfrm>
            <a:off x="11250895" y="4562061"/>
            <a:ext cx="6351" cy="745197"/>
          </a:xfrm>
          <a:custGeom>
            <a:avLst/>
            <a:gdLst>
              <a:gd name="connsiteX0" fmla="*/ 0 w 6351"/>
              <a:gd name="connsiteY0" fmla="*/ 0 h 745197"/>
              <a:gd name="connsiteX1" fmla="*/ 0 w 6351"/>
              <a:gd name="connsiteY1" fmla="*/ 745198 h 745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1" h="745197">
                <a:moveTo>
                  <a:pt x="0" y="0"/>
                </a:moveTo>
                <a:lnTo>
                  <a:pt x="0" y="745198"/>
                </a:lnTo>
              </a:path>
            </a:pathLst>
          </a:custGeom>
          <a:ln w="31732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9DE90F9-432C-AEEC-88D5-177A0E299391}"/>
              </a:ext>
            </a:extLst>
          </p:cNvPr>
          <p:cNvSpPr/>
          <p:nvPr/>
        </p:nvSpPr>
        <p:spPr>
          <a:xfrm>
            <a:off x="685800" y="4912556"/>
            <a:ext cx="10923933" cy="0"/>
          </a:xfrm>
          <a:custGeom>
            <a:avLst/>
            <a:gdLst>
              <a:gd name="connsiteX0" fmla="*/ 10923934 w 10923933"/>
              <a:gd name="connsiteY0" fmla="*/ 0 h 0"/>
              <a:gd name="connsiteX1" fmla="*/ 0 w 10923933"/>
              <a:gd name="connsiteY1" fmla="*/ 1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923933">
                <a:moveTo>
                  <a:pt x="10923934" y="0"/>
                </a:moveTo>
                <a:lnTo>
                  <a:pt x="0" y="1"/>
                </a:lnTo>
              </a:path>
            </a:pathLst>
          </a:custGeom>
          <a:ln w="31732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8ECD3CD-C697-A46B-71F2-D64BD77C395C}"/>
              </a:ext>
            </a:extLst>
          </p:cNvPr>
          <p:cNvSpPr/>
          <p:nvPr/>
        </p:nvSpPr>
        <p:spPr>
          <a:xfrm>
            <a:off x="10998565" y="4644493"/>
            <a:ext cx="529937" cy="526934"/>
          </a:xfrm>
          <a:custGeom>
            <a:avLst/>
            <a:gdLst>
              <a:gd name="connsiteX0" fmla="*/ 529938 w 529937"/>
              <a:gd name="connsiteY0" fmla="*/ 0 h 526934"/>
              <a:gd name="connsiteX1" fmla="*/ 0 w 529937"/>
              <a:gd name="connsiteY1" fmla="*/ 526935 h 52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9937" h="526934">
                <a:moveTo>
                  <a:pt x="529938" y="0"/>
                </a:moveTo>
                <a:lnTo>
                  <a:pt x="0" y="526935"/>
                </a:lnTo>
              </a:path>
            </a:pathLst>
          </a:custGeom>
          <a:ln w="31732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46793A7-6512-567E-DAFF-BB4A63B89DC3}"/>
              </a:ext>
            </a:extLst>
          </p:cNvPr>
          <p:cNvSpPr/>
          <p:nvPr/>
        </p:nvSpPr>
        <p:spPr>
          <a:xfrm>
            <a:off x="10976145" y="4644498"/>
            <a:ext cx="529937" cy="526934"/>
          </a:xfrm>
          <a:custGeom>
            <a:avLst/>
            <a:gdLst>
              <a:gd name="connsiteX0" fmla="*/ 529938 w 529937"/>
              <a:gd name="connsiteY0" fmla="*/ 526935 h 526934"/>
              <a:gd name="connsiteX1" fmla="*/ 0 w 529937"/>
              <a:gd name="connsiteY1" fmla="*/ 0 h 52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9937" h="526934">
                <a:moveTo>
                  <a:pt x="529938" y="526935"/>
                </a:moveTo>
                <a:lnTo>
                  <a:pt x="0" y="0"/>
                </a:lnTo>
              </a:path>
            </a:pathLst>
          </a:custGeom>
          <a:ln w="31732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66A0D5A-6B2D-15B8-4FC0-30535DF01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5486398"/>
            <a:ext cx="10058400" cy="669473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cap="none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</p:spTree>
    <p:extLst>
      <p:ext uri="{BB962C8B-B14F-4D97-AF65-F5344CB8AC3E}">
        <p14:creationId xmlns:p14="http://schemas.microsoft.com/office/powerpoint/2010/main" val="32228226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D86F34B-87C2-AC58-5483-78C0E5DB477C}"/>
              </a:ext>
            </a:extLst>
          </p:cNvPr>
          <p:cNvSpPr/>
          <p:nvPr/>
        </p:nvSpPr>
        <p:spPr>
          <a:xfrm>
            <a:off x="11254003" y="729226"/>
            <a:ext cx="6296" cy="742941"/>
          </a:xfrm>
          <a:custGeom>
            <a:avLst/>
            <a:gdLst>
              <a:gd name="connsiteX0" fmla="*/ 0 w 6296"/>
              <a:gd name="connsiteY0" fmla="*/ 0 h 742941"/>
              <a:gd name="connsiteX1" fmla="*/ 0 w 6296"/>
              <a:gd name="connsiteY1" fmla="*/ 742942 h 74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296" h="742941">
                <a:moveTo>
                  <a:pt x="0" y="0"/>
                </a:moveTo>
                <a:lnTo>
                  <a:pt x="0" y="742942"/>
                </a:lnTo>
              </a:path>
            </a:pathLst>
          </a:custGeom>
          <a:ln w="31077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B6B59A7-7C3C-7431-CC9A-51EFBA257959}"/>
              </a:ext>
            </a:extLst>
          </p:cNvPr>
          <p:cNvSpPr/>
          <p:nvPr/>
        </p:nvSpPr>
        <p:spPr>
          <a:xfrm>
            <a:off x="10866791" y="1080910"/>
            <a:ext cx="742942" cy="6296"/>
          </a:xfrm>
          <a:custGeom>
            <a:avLst/>
            <a:gdLst>
              <a:gd name="connsiteX0" fmla="*/ 742942 w 742942"/>
              <a:gd name="connsiteY0" fmla="*/ 0 h 6296"/>
              <a:gd name="connsiteX1" fmla="*/ 0 w 742942"/>
              <a:gd name="connsiteY1" fmla="*/ 0 h 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2942" h="6296">
                <a:moveTo>
                  <a:pt x="742942" y="0"/>
                </a:moveTo>
                <a:lnTo>
                  <a:pt x="0" y="0"/>
                </a:lnTo>
              </a:path>
            </a:pathLst>
          </a:custGeom>
          <a:ln w="31077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D2D0661-BB9A-E751-A4EB-2C95BF96A560}"/>
              </a:ext>
            </a:extLst>
          </p:cNvPr>
          <p:cNvSpPr/>
          <p:nvPr/>
        </p:nvSpPr>
        <p:spPr>
          <a:xfrm>
            <a:off x="11003886" y="811408"/>
            <a:ext cx="525338" cy="525339"/>
          </a:xfrm>
          <a:custGeom>
            <a:avLst/>
            <a:gdLst>
              <a:gd name="connsiteX0" fmla="*/ 525339 w 525338"/>
              <a:gd name="connsiteY0" fmla="*/ 0 h 525339"/>
              <a:gd name="connsiteX1" fmla="*/ 0 w 525338"/>
              <a:gd name="connsiteY1" fmla="*/ 525339 h 525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5338" h="525339">
                <a:moveTo>
                  <a:pt x="525339" y="0"/>
                </a:moveTo>
                <a:lnTo>
                  <a:pt x="0" y="525339"/>
                </a:lnTo>
              </a:path>
            </a:pathLst>
          </a:custGeom>
          <a:ln w="31077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09A5AB9-86E5-2BD1-8EFC-49C204619282}"/>
              </a:ext>
            </a:extLst>
          </p:cNvPr>
          <p:cNvSpPr/>
          <p:nvPr/>
        </p:nvSpPr>
        <p:spPr>
          <a:xfrm>
            <a:off x="10981626" y="811414"/>
            <a:ext cx="525342" cy="525339"/>
          </a:xfrm>
          <a:custGeom>
            <a:avLst/>
            <a:gdLst>
              <a:gd name="connsiteX0" fmla="*/ 525343 w 525342"/>
              <a:gd name="connsiteY0" fmla="*/ 525339 h 525339"/>
              <a:gd name="connsiteX1" fmla="*/ 0 w 525342"/>
              <a:gd name="connsiteY1" fmla="*/ 0 h 525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5342" h="525339">
                <a:moveTo>
                  <a:pt x="525343" y="525339"/>
                </a:moveTo>
                <a:lnTo>
                  <a:pt x="0" y="0"/>
                </a:lnTo>
              </a:path>
            </a:pathLst>
          </a:custGeom>
          <a:ln w="31077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7" y="1600200"/>
            <a:ext cx="10055353" cy="3657601"/>
          </a:xfrm>
        </p:spPr>
        <p:txBody>
          <a:bodyPr anchor="b">
            <a:no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5400" b="0" i="0" cap="all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4566FD-24FB-4338-A35C-D9AE347B4F66}" type="datetime1">
              <a:rPr lang="en-US" smtClean="0"/>
              <a:pPr/>
              <a:t>10/4/2025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A4A8879E-F637-BA38-C325-517B59E12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5486398"/>
            <a:ext cx="10058400" cy="669473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cap="none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</p:spTree>
    <p:extLst>
      <p:ext uri="{BB962C8B-B14F-4D97-AF65-F5344CB8AC3E}">
        <p14:creationId xmlns:p14="http://schemas.microsoft.com/office/powerpoint/2010/main" val="2879843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3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0ED10B2-4172-93C9-B408-242DDBA504A8}"/>
              </a:ext>
            </a:extLst>
          </p:cNvPr>
          <p:cNvSpPr/>
          <p:nvPr/>
        </p:nvSpPr>
        <p:spPr>
          <a:xfrm>
            <a:off x="11250895" y="5430148"/>
            <a:ext cx="6351" cy="745197"/>
          </a:xfrm>
          <a:custGeom>
            <a:avLst/>
            <a:gdLst>
              <a:gd name="connsiteX0" fmla="*/ 0 w 6351"/>
              <a:gd name="connsiteY0" fmla="*/ 0 h 745197"/>
              <a:gd name="connsiteX1" fmla="*/ 0 w 6351"/>
              <a:gd name="connsiteY1" fmla="*/ 745198 h 745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1" h="745197">
                <a:moveTo>
                  <a:pt x="0" y="0"/>
                </a:moveTo>
                <a:lnTo>
                  <a:pt x="0" y="745198"/>
                </a:lnTo>
              </a:path>
            </a:pathLst>
          </a:custGeom>
          <a:ln w="31732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CF4AA95-C597-81F0-35EA-96B5BA7A12BB}"/>
              </a:ext>
            </a:extLst>
          </p:cNvPr>
          <p:cNvSpPr/>
          <p:nvPr/>
        </p:nvSpPr>
        <p:spPr>
          <a:xfrm>
            <a:off x="685800" y="5780643"/>
            <a:ext cx="10923933" cy="0"/>
          </a:xfrm>
          <a:custGeom>
            <a:avLst/>
            <a:gdLst>
              <a:gd name="connsiteX0" fmla="*/ 10923934 w 10923933"/>
              <a:gd name="connsiteY0" fmla="*/ 0 h 0"/>
              <a:gd name="connsiteX1" fmla="*/ 0 w 10923933"/>
              <a:gd name="connsiteY1" fmla="*/ 1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923933">
                <a:moveTo>
                  <a:pt x="10923934" y="0"/>
                </a:moveTo>
                <a:lnTo>
                  <a:pt x="0" y="1"/>
                </a:lnTo>
              </a:path>
            </a:pathLst>
          </a:custGeom>
          <a:ln w="31732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DA37871-D86F-9BA6-1D96-9B3392C2F247}"/>
              </a:ext>
            </a:extLst>
          </p:cNvPr>
          <p:cNvSpPr/>
          <p:nvPr/>
        </p:nvSpPr>
        <p:spPr>
          <a:xfrm>
            <a:off x="10998565" y="5512580"/>
            <a:ext cx="529937" cy="526934"/>
          </a:xfrm>
          <a:custGeom>
            <a:avLst/>
            <a:gdLst>
              <a:gd name="connsiteX0" fmla="*/ 529938 w 529937"/>
              <a:gd name="connsiteY0" fmla="*/ 0 h 526934"/>
              <a:gd name="connsiteX1" fmla="*/ 0 w 529937"/>
              <a:gd name="connsiteY1" fmla="*/ 526935 h 52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9937" h="526934">
                <a:moveTo>
                  <a:pt x="529938" y="0"/>
                </a:moveTo>
                <a:lnTo>
                  <a:pt x="0" y="526935"/>
                </a:lnTo>
              </a:path>
            </a:pathLst>
          </a:custGeom>
          <a:ln w="31732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B203EFA-FE43-9B63-5768-4A3FD1509639}"/>
              </a:ext>
            </a:extLst>
          </p:cNvPr>
          <p:cNvSpPr/>
          <p:nvPr/>
        </p:nvSpPr>
        <p:spPr>
          <a:xfrm>
            <a:off x="10976145" y="5512585"/>
            <a:ext cx="529937" cy="526934"/>
          </a:xfrm>
          <a:custGeom>
            <a:avLst/>
            <a:gdLst>
              <a:gd name="connsiteX0" fmla="*/ 529938 w 529937"/>
              <a:gd name="connsiteY0" fmla="*/ 526935 h 526934"/>
              <a:gd name="connsiteX1" fmla="*/ 0 w 529937"/>
              <a:gd name="connsiteY1" fmla="*/ 0 h 52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9937" h="526934">
                <a:moveTo>
                  <a:pt x="529938" y="526935"/>
                </a:moveTo>
                <a:lnTo>
                  <a:pt x="0" y="0"/>
                </a:lnTo>
              </a:path>
            </a:pathLst>
          </a:custGeom>
          <a:ln w="31732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868680"/>
            <a:ext cx="9140952" cy="3660746"/>
          </a:xfrm>
        </p:spPr>
        <p:txBody>
          <a:bodyPr anchor="ctr">
            <a:noAutofit/>
          </a:bodyPr>
          <a:lstStyle>
            <a:lvl1pPr marL="164592" indent="-164592">
              <a:lnSpc>
                <a:spcPct val="110000"/>
              </a:lnSpc>
              <a:spcBef>
                <a:spcPts val="0"/>
              </a:spcBef>
              <a:buNone/>
              <a:defRPr sz="5400" b="0" i="0" cap="all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2BF1DD-1BF4-406D-9906-B4846BCC8D55}" type="datetime1">
              <a:rPr lang="en-US" smtClean="0"/>
              <a:pPr/>
              <a:t>10/4/2025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259B8E5-883A-B6CE-4C6C-F6F48B038C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4617720"/>
            <a:ext cx="9140951" cy="788609"/>
          </a:xfr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1800" cap="none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</p:spTree>
    <p:extLst>
      <p:ext uri="{BB962C8B-B14F-4D97-AF65-F5344CB8AC3E}">
        <p14:creationId xmlns:p14="http://schemas.microsoft.com/office/powerpoint/2010/main" val="28492394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85800"/>
            <a:ext cx="10963655" cy="1133170"/>
          </a:xfrm>
        </p:spPr>
        <p:txBody>
          <a:bodyPr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27D5A5-84C3-7EDE-A8EB-2DE057DE46A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2775" y="1965960"/>
            <a:ext cx="5074920" cy="4195763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4150AE-A7C6-D328-35D7-F5B840930E3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70969" y="1965960"/>
            <a:ext cx="5075237" cy="4195763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CD0A52C9-A7D6-4EB8-8F3D-1519181DDC1D}" type="datetime1">
              <a:rPr lang="en-US" smtClean="0"/>
              <a:t>10/4/2025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7486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A77448-F1DA-CAC1-9B05-8F5CE6558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85800"/>
            <a:ext cx="10963655" cy="1133170"/>
          </a:xfrm>
        </p:spPr>
        <p:txBody>
          <a:bodyPr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1878566"/>
            <a:ext cx="5074920" cy="55983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7572" y="1878566"/>
            <a:ext cx="5075556" cy="55983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76AAF7-C632-FCD0-6A60-E0EA4A52F2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600" y="2514600"/>
            <a:ext cx="5075238" cy="365918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D998360-6973-27D8-8B08-ACAE10572B3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97572" y="2514600"/>
            <a:ext cx="5075556" cy="365918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2E9CE581-A048-42A8-B14C-488A3338D2F0}" type="datetime1">
              <a:rPr lang="en-US" smtClean="0"/>
              <a:t>10/4/2025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24607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F5184-1DAA-DFF4-A408-3D5DD151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85800"/>
            <a:ext cx="10963655" cy="1133170"/>
          </a:xfrm>
        </p:spPr>
        <p:txBody>
          <a:bodyPr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F37B15FB-E45F-4977-9C40-BB6531CE6EA6}" type="datetime1">
              <a:rPr lang="en-US" smtClean="0"/>
              <a:t>10/4/2025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42364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18922BC5-E711-4A36-A80E-0A418F83672D}" type="datetime1">
              <a:rPr lang="en-US" smtClean="0"/>
              <a:t>10/4/2025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6815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A9EA653-B766-E096-036C-1C173E299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85800"/>
            <a:ext cx="3654553" cy="3643916"/>
          </a:xfrm>
        </p:spPr>
        <p:txBody>
          <a:bodyPr anchor="t"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1845593-CC30-27D6-3F82-E2BA784C49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7" y="4526280"/>
            <a:ext cx="3654553" cy="1621111"/>
          </a:xfrm>
        </p:spPr>
        <p:txBody>
          <a:bodyPr anchor="b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1" y="685800"/>
            <a:ext cx="6699502" cy="54864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81D94988-488B-40CC-9623-27A54F95F7B4}" type="datetime1">
              <a:rPr lang="en-US" smtClean="0"/>
              <a:t>10/4/2025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6925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85800"/>
            <a:ext cx="3654553" cy="3643916"/>
          </a:xfrm>
        </p:spPr>
        <p:txBody>
          <a:bodyPr anchor="t"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7" y="4526280"/>
            <a:ext cx="3654553" cy="1621111"/>
          </a:xfrm>
        </p:spPr>
        <p:txBody>
          <a:bodyPr anchor="b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872039" y="685800"/>
            <a:ext cx="6699502" cy="5442639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FA3C7011-18F0-49E4-85C9-3E22BE44E3EB}" type="datetime1">
              <a:rPr lang="en-US" smtClean="0"/>
              <a:t>10/4/2025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032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4076" y="685801"/>
            <a:ext cx="4872227" cy="2743200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defRPr lang="en-US" sz="700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02552" y="5277548"/>
            <a:ext cx="4873752" cy="894639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180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4A0A082-71CB-3C57-3B74-102869C0CA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02552" y="6343955"/>
            <a:ext cx="21004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18883" y="6343955"/>
            <a:ext cx="147516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1F92EF8E-B9EB-49F8-83E1-F362FA442011}" type="datetime1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373E34-3B51-EAD4-B8AB-256ACA4B8D8C}"/>
              </a:ext>
            </a:extLst>
          </p:cNvPr>
          <p:cNvCxnSpPr>
            <a:cxnSpLocks/>
          </p:cNvCxnSpPr>
          <p:nvPr userDrawn="1"/>
        </p:nvCxnSpPr>
        <p:spPr>
          <a:xfrm>
            <a:off x="6704076" y="4876800"/>
            <a:ext cx="4873752" cy="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5686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85800"/>
            <a:ext cx="10972800" cy="1828800"/>
          </a:xfrm>
        </p:spPr>
        <p:txBody>
          <a:bodyPr anchor="b">
            <a:noAutofit/>
          </a:bodyPr>
          <a:lstStyle>
            <a:lvl1pPr>
              <a:defRPr sz="9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429000"/>
            <a:ext cx="10972800" cy="2743198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85800" indent="0">
              <a:buNone/>
              <a:defRPr sz="14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07EC6D5-3C89-D412-4A74-4DD843571D29}"/>
              </a:ext>
            </a:extLst>
          </p:cNvPr>
          <p:cNvCxnSpPr/>
          <p:nvPr userDrawn="1"/>
        </p:nvCxnSpPr>
        <p:spPr>
          <a:xfrm>
            <a:off x="621792" y="2895600"/>
            <a:ext cx="10963656" cy="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8B1E6060-C53E-4F28-8D83-0C4FB26C4A3F}" type="datetime1">
              <a:rPr lang="en-US" smtClean="0"/>
              <a:t>10/4/2025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303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AB975A1-C2E9-D1D4-3C6F-7296B13798B1}"/>
              </a:ext>
            </a:extLst>
          </p:cNvPr>
          <p:cNvSpPr/>
          <p:nvPr/>
        </p:nvSpPr>
        <p:spPr>
          <a:xfrm>
            <a:off x="11254003" y="729226"/>
            <a:ext cx="6296" cy="742941"/>
          </a:xfrm>
          <a:custGeom>
            <a:avLst/>
            <a:gdLst>
              <a:gd name="connsiteX0" fmla="*/ 0 w 6296"/>
              <a:gd name="connsiteY0" fmla="*/ 0 h 742941"/>
              <a:gd name="connsiteX1" fmla="*/ 0 w 6296"/>
              <a:gd name="connsiteY1" fmla="*/ 742942 h 74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296" h="742941">
                <a:moveTo>
                  <a:pt x="0" y="0"/>
                </a:moveTo>
                <a:lnTo>
                  <a:pt x="0" y="742942"/>
                </a:lnTo>
              </a:path>
            </a:pathLst>
          </a:custGeom>
          <a:ln w="31077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243F218-F67B-B464-9035-A6AA389E6224}"/>
              </a:ext>
            </a:extLst>
          </p:cNvPr>
          <p:cNvSpPr/>
          <p:nvPr/>
        </p:nvSpPr>
        <p:spPr>
          <a:xfrm>
            <a:off x="10866791" y="1080910"/>
            <a:ext cx="742942" cy="6296"/>
          </a:xfrm>
          <a:custGeom>
            <a:avLst/>
            <a:gdLst>
              <a:gd name="connsiteX0" fmla="*/ 742942 w 742942"/>
              <a:gd name="connsiteY0" fmla="*/ 0 h 6296"/>
              <a:gd name="connsiteX1" fmla="*/ 0 w 742942"/>
              <a:gd name="connsiteY1" fmla="*/ 0 h 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2942" h="6296">
                <a:moveTo>
                  <a:pt x="742942" y="0"/>
                </a:moveTo>
                <a:lnTo>
                  <a:pt x="0" y="0"/>
                </a:lnTo>
              </a:path>
            </a:pathLst>
          </a:custGeom>
          <a:ln w="31077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1F0E05A-E796-C1AE-DCB2-706459874FC1}"/>
              </a:ext>
            </a:extLst>
          </p:cNvPr>
          <p:cNvSpPr/>
          <p:nvPr/>
        </p:nvSpPr>
        <p:spPr>
          <a:xfrm>
            <a:off x="11003886" y="811408"/>
            <a:ext cx="525338" cy="525339"/>
          </a:xfrm>
          <a:custGeom>
            <a:avLst/>
            <a:gdLst>
              <a:gd name="connsiteX0" fmla="*/ 525339 w 525338"/>
              <a:gd name="connsiteY0" fmla="*/ 0 h 525339"/>
              <a:gd name="connsiteX1" fmla="*/ 0 w 525338"/>
              <a:gd name="connsiteY1" fmla="*/ 525339 h 525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5338" h="525339">
                <a:moveTo>
                  <a:pt x="525339" y="0"/>
                </a:moveTo>
                <a:lnTo>
                  <a:pt x="0" y="525339"/>
                </a:lnTo>
              </a:path>
            </a:pathLst>
          </a:custGeom>
          <a:ln w="31077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C863187-9C01-45D7-5737-0DEACAA80C83}"/>
              </a:ext>
            </a:extLst>
          </p:cNvPr>
          <p:cNvSpPr/>
          <p:nvPr/>
        </p:nvSpPr>
        <p:spPr>
          <a:xfrm>
            <a:off x="10981626" y="811414"/>
            <a:ext cx="525342" cy="525339"/>
          </a:xfrm>
          <a:custGeom>
            <a:avLst/>
            <a:gdLst>
              <a:gd name="connsiteX0" fmla="*/ 525343 w 525342"/>
              <a:gd name="connsiteY0" fmla="*/ 525339 h 525339"/>
              <a:gd name="connsiteX1" fmla="*/ 0 w 525342"/>
              <a:gd name="connsiteY1" fmla="*/ 0 h 525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5342" h="525339">
                <a:moveTo>
                  <a:pt x="525343" y="525339"/>
                </a:moveTo>
                <a:lnTo>
                  <a:pt x="0" y="0"/>
                </a:lnTo>
              </a:path>
            </a:pathLst>
          </a:custGeom>
          <a:ln w="31077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85800"/>
            <a:ext cx="8226424" cy="3725056"/>
          </a:xfrm>
        </p:spPr>
        <p:txBody>
          <a:bodyPr anchor="b">
            <a:noAutofit/>
          </a:bodyPr>
          <a:lstStyle>
            <a:lvl1pPr>
              <a:defRPr sz="9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7" y="4572000"/>
            <a:ext cx="8226424" cy="160800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1D3D1E3E-5DD4-4BAD-A138-1254BF94C224}" type="datetime1">
              <a:rPr lang="en-US" smtClean="0"/>
              <a:t>10/4/2025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96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2BC951B-4746-1854-C399-682CFE142A50}"/>
              </a:ext>
            </a:extLst>
          </p:cNvPr>
          <p:cNvCxnSpPr/>
          <p:nvPr userDrawn="1"/>
        </p:nvCxnSpPr>
        <p:spPr>
          <a:xfrm>
            <a:off x="612646" y="4876800"/>
            <a:ext cx="7077456" cy="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7" y="685799"/>
            <a:ext cx="7080507" cy="3200400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defRPr lang="en-US" sz="700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6" y="5277549"/>
            <a:ext cx="7080507" cy="894646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180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12646" y="6338703"/>
            <a:ext cx="2070484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5887367" y="6338703"/>
            <a:ext cx="1392578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C9EEDB3-BC19-4021-830F-B822E1DE9789}" type="datetime1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279945" y="6342301"/>
            <a:ext cx="429207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E193964F-665E-F49A-D553-C01524CDE0C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302749" y="0"/>
            <a:ext cx="3889251" cy="68580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2752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384F42E-A74C-773B-7B96-F942975CEC14}"/>
              </a:ext>
            </a:extLst>
          </p:cNvPr>
          <p:cNvSpPr/>
          <p:nvPr/>
        </p:nvSpPr>
        <p:spPr>
          <a:xfrm>
            <a:off x="11250895" y="5144929"/>
            <a:ext cx="6351" cy="745197"/>
          </a:xfrm>
          <a:custGeom>
            <a:avLst/>
            <a:gdLst>
              <a:gd name="connsiteX0" fmla="*/ 0 w 6351"/>
              <a:gd name="connsiteY0" fmla="*/ 0 h 745197"/>
              <a:gd name="connsiteX1" fmla="*/ 0 w 6351"/>
              <a:gd name="connsiteY1" fmla="*/ 745198 h 745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1" h="745197">
                <a:moveTo>
                  <a:pt x="0" y="0"/>
                </a:moveTo>
                <a:lnTo>
                  <a:pt x="0" y="745198"/>
                </a:lnTo>
              </a:path>
            </a:pathLst>
          </a:custGeom>
          <a:ln w="31732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441727F-19A3-14E1-5EAC-C550CEB6A0D1}"/>
              </a:ext>
            </a:extLst>
          </p:cNvPr>
          <p:cNvSpPr/>
          <p:nvPr/>
        </p:nvSpPr>
        <p:spPr>
          <a:xfrm>
            <a:off x="685800" y="5495424"/>
            <a:ext cx="10923933" cy="0"/>
          </a:xfrm>
          <a:custGeom>
            <a:avLst/>
            <a:gdLst>
              <a:gd name="connsiteX0" fmla="*/ 10923934 w 10923933"/>
              <a:gd name="connsiteY0" fmla="*/ 0 h 0"/>
              <a:gd name="connsiteX1" fmla="*/ 0 w 10923933"/>
              <a:gd name="connsiteY1" fmla="*/ 1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923933">
                <a:moveTo>
                  <a:pt x="10923934" y="0"/>
                </a:moveTo>
                <a:lnTo>
                  <a:pt x="0" y="1"/>
                </a:lnTo>
              </a:path>
            </a:pathLst>
          </a:custGeom>
          <a:ln w="31732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38F4BC9-7EC1-BB35-827A-12F5DE411031}"/>
              </a:ext>
            </a:extLst>
          </p:cNvPr>
          <p:cNvSpPr/>
          <p:nvPr/>
        </p:nvSpPr>
        <p:spPr>
          <a:xfrm>
            <a:off x="10998565" y="5227361"/>
            <a:ext cx="529937" cy="526934"/>
          </a:xfrm>
          <a:custGeom>
            <a:avLst/>
            <a:gdLst>
              <a:gd name="connsiteX0" fmla="*/ 529938 w 529937"/>
              <a:gd name="connsiteY0" fmla="*/ 0 h 526934"/>
              <a:gd name="connsiteX1" fmla="*/ 0 w 529937"/>
              <a:gd name="connsiteY1" fmla="*/ 526935 h 52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9937" h="526934">
                <a:moveTo>
                  <a:pt x="529938" y="0"/>
                </a:moveTo>
                <a:lnTo>
                  <a:pt x="0" y="526935"/>
                </a:lnTo>
              </a:path>
            </a:pathLst>
          </a:custGeom>
          <a:ln w="31732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4B01422-D65E-4B59-B62B-467B2E896592}"/>
              </a:ext>
            </a:extLst>
          </p:cNvPr>
          <p:cNvSpPr/>
          <p:nvPr/>
        </p:nvSpPr>
        <p:spPr>
          <a:xfrm>
            <a:off x="10976145" y="5227366"/>
            <a:ext cx="529937" cy="526934"/>
          </a:xfrm>
          <a:custGeom>
            <a:avLst/>
            <a:gdLst>
              <a:gd name="connsiteX0" fmla="*/ 529938 w 529937"/>
              <a:gd name="connsiteY0" fmla="*/ 526935 h 526934"/>
              <a:gd name="connsiteX1" fmla="*/ 0 w 529937"/>
              <a:gd name="connsiteY1" fmla="*/ 0 h 52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9937" h="526934">
                <a:moveTo>
                  <a:pt x="529938" y="526935"/>
                </a:moveTo>
                <a:lnTo>
                  <a:pt x="0" y="0"/>
                </a:lnTo>
              </a:path>
            </a:pathLst>
          </a:custGeom>
          <a:ln w="31732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6" y="1600200"/>
            <a:ext cx="10483927" cy="3492875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9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6" y="5931314"/>
            <a:ext cx="10483927" cy="816864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647" y="234111"/>
            <a:ext cx="2805405" cy="365125"/>
          </a:xfrm>
        </p:spPr>
        <p:txBody>
          <a:bodyPr>
            <a:noAutofit/>
          </a:bodyPr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21509" y="234111"/>
            <a:ext cx="2875064" cy="365125"/>
          </a:xfrm>
        </p:spPr>
        <p:txBody>
          <a:bodyPr>
            <a:noAutofit/>
          </a:bodyPr>
          <a:lstStyle/>
          <a:p>
            <a:fld id="{014DD65C-314F-4399-90A8-B6DFCAF21BE4}" type="datetime1">
              <a:rPr lang="en-US" smtClean="0"/>
              <a:t>10/4/2025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234111"/>
            <a:ext cx="429207" cy="365125"/>
          </a:xfr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Line">
            <a:extLst>
              <a:ext uri="{FF2B5EF4-FFF2-40B4-BE49-F238E27FC236}">
                <a16:creationId xmlns:a16="http://schemas.microsoft.com/office/drawing/2014/main" id="{92FB147E-E273-E8B6-AD8E-67F305FC22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71802" y="4038600"/>
            <a:ext cx="10923934" cy="74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523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8BBA50F-B667-1177-26B1-7D22AB66A6BE}"/>
              </a:ext>
            </a:extLst>
          </p:cNvPr>
          <p:cNvSpPr/>
          <p:nvPr/>
        </p:nvSpPr>
        <p:spPr>
          <a:xfrm>
            <a:off x="11250895" y="4645152"/>
            <a:ext cx="6351" cy="745197"/>
          </a:xfrm>
          <a:custGeom>
            <a:avLst/>
            <a:gdLst>
              <a:gd name="connsiteX0" fmla="*/ 0 w 6351"/>
              <a:gd name="connsiteY0" fmla="*/ 0 h 745197"/>
              <a:gd name="connsiteX1" fmla="*/ 0 w 6351"/>
              <a:gd name="connsiteY1" fmla="*/ 745198 h 745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1" h="745197">
                <a:moveTo>
                  <a:pt x="0" y="0"/>
                </a:moveTo>
                <a:lnTo>
                  <a:pt x="0" y="745198"/>
                </a:lnTo>
              </a:path>
            </a:pathLst>
          </a:custGeom>
          <a:ln w="31732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CABC7F5-2293-EB7F-52E5-80715C8DB858}"/>
              </a:ext>
            </a:extLst>
          </p:cNvPr>
          <p:cNvSpPr/>
          <p:nvPr/>
        </p:nvSpPr>
        <p:spPr>
          <a:xfrm>
            <a:off x="685800" y="4995647"/>
            <a:ext cx="10923933" cy="0"/>
          </a:xfrm>
          <a:custGeom>
            <a:avLst/>
            <a:gdLst>
              <a:gd name="connsiteX0" fmla="*/ 10923934 w 10923933"/>
              <a:gd name="connsiteY0" fmla="*/ 0 h 0"/>
              <a:gd name="connsiteX1" fmla="*/ 0 w 10923933"/>
              <a:gd name="connsiteY1" fmla="*/ 1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923933">
                <a:moveTo>
                  <a:pt x="10923934" y="0"/>
                </a:moveTo>
                <a:lnTo>
                  <a:pt x="0" y="1"/>
                </a:lnTo>
              </a:path>
            </a:pathLst>
          </a:custGeom>
          <a:ln w="31732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6A8C943-7CF3-88D6-95B0-95E7B412DE0F}"/>
              </a:ext>
            </a:extLst>
          </p:cNvPr>
          <p:cNvSpPr/>
          <p:nvPr/>
        </p:nvSpPr>
        <p:spPr>
          <a:xfrm>
            <a:off x="10998565" y="4727584"/>
            <a:ext cx="529937" cy="526934"/>
          </a:xfrm>
          <a:custGeom>
            <a:avLst/>
            <a:gdLst>
              <a:gd name="connsiteX0" fmla="*/ 529938 w 529937"/>
              <a:gd name="connsiteY0" fmla="*/ 0 h 526934"/>
              <a:gd name="connsiteX1" fmla="*/ 0 w 529937"/>
              <a:gd name="connsiteY1" fmla="*/ 526935 h 52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9937" h="526934">
                <a:moveTo>
                  <a:pt x="529938" y="0"/>
                </a:moveTo>
                <a:lnTo>
                  <a:pt x="0" y="526935"/>
                </a:lnTo>
              </a:path>
            </a:pathLst>
          </a:custGeom>
          <a:ln w="31732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B0A8E7-2867-2D3A-F6B7-15ED02236CE8}"/>
              </a:ext>
            </a:extLst>
          </p:cNvPr>
          <p:cNvSpPr/>
          <p:nvPr/>
        </p:nvSpPr>
        <p:spPr>
          <a:xfrm>
            <a:off x="10976145" y="4727589"/>
            <a:ext cx="529937" cy="526934"/>
          </a:xfrm>
          <a:custGeom>
            <a:avLst/>
            <a:gdLst>
              <a:gd name="connsiteX0" fmla="*/ 529938 w 529937"/>
              <a:gd name="connsiteY0" fmla="*/ 526935 h 526934"/>
              <a:gd name="connsiteX1" fmla="*/ 0 w 529937"/>
              <a:gd name="connsiteY1" fmla="*/ 0 h 52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9937" h="526934">
                <a:moveTo>
                  <a:pt x="529938" y="526935"/>
                </a:moveTo>
                <a:lnTo>
                  <a:pt x="0" y="0"/>
                </a:lnTo>
              </a:path>
            </a:pathLst>
          </a:custGeom>
          <a:ln w="31732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8" y="5431536"/>
            <a:ext cx="9144001" cy="745198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defRPr lang="en-US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7A3B59-4DAC-4AFE-874D-3A86EC3801A0}" type="datetime1">
              <a:rPr lang="en-US" smtClean="0"/>
              <a:pPr/>
              <a:t>10/4/2025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53A7BE5-EAB2-BB8C-D7FC-D78B8A5AF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85798"/>
            <a:ext cx="10058400" cy="3355848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defRPr lang="en-US" sz="9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83932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6AC1F45-7001-8B9F-DFF6-7AB9BDFFEEB2}"/>
              </a:ext>
            </a:extLst>
          </p:cNvPr>
          <p:cNvSpPr/>
          <p:nvPr/>
        </p:nvSpPr>
        <p:spPr>
          <a:xfrm>
            <a:off x="11250895" y="5791200"/>
            <a:ext cx="6351" cy="745197"/>
          </a:xfrm>
          <a:custGeom>
            <a:avLst/>
            <a:gdLst>
              <a:gd name="connsiteX0" fmla="*/ 0 w 6351"/>
              <a:gd name="connsiteY0" fmla="*/ 0 h 745197"/>
              <a:gd name="connsiteX1" fmla="*/ 0 w 6351"/>
              <a:gd name="connsiteY1" fmla="*/ 745198 h 745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1" h="745197">
                <a:moveTo>
                  <a:pt x="0" y="0"/>
                </a:moveTo>
                <a:lnTo>
                  <a:pt x="0" y="745198"/>
                </a:lnTo>
              </a:path>
            </a:pathLst>
          </a:custGeom>
          <a:ln w="31732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4C7D192-E835-0A48-0A40-F45D83E2583F}"/>
              </a:ext>
            </a:extLst>
          </p:cNvPr>
          <p:cNvSpPr/>
          <p:nvPr/>
        </p:nvSpPr>
        <p:spPr>
          <a:xfrm>
            <a:off x="685800" y="6141695"/>
            <a:ext cx="10923933" cy="0"/>
          </a:xfrm>
          <a:custGeom>
            <a:avLst/>
            <a:gdLst>
              <a:gd name="connsiteX0" fmla="*/ 10923934 w 10923933"/>
              <a:gd name="connsiteY0" fmla="*/ 0 h 0"/>
              <a:gd name="connsiteX1" fmla="*/ 0 w 10923933"/>
              <a:gd name="connsiteY1" fmla="*/ 1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923933">
                <a:moveTo>
                  <a:pt x="10923934" y="0"/>
                </a:moveTo>
                <a:lnTo>
                  <a:pt x="0" y="1"/>
                </a:lnTo>
              </a:path>
            </a:pathLst>
          </a:custGeom>
          <a:ln w="31732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FB376E1-8198-EB00-587E-C647BCF364D4}"/>
              </a:ext>
            </a:extLst>
          </p:cNvPr>
          <p:cNvSpPr/>
          <p:nvPr/>
        </p:nvSpPr>
        <p:spPr>
          <a:xfrm>
            <a:off x="10998565" y="5873632"/>
            <a:ext cx="529937" cy="526934"/>
          </a:xfrm>
          <a:custGeom>
            <a:avLst/>
            <a:gdLst>
              <a:gd name="connsiteX0" fmla="*/ 529938 w 529937"/>
              <a:gd name="connsiteY0" fmla="*/ 0 h 526934"/>
              <a:gd name="connsiteX1" fmla="*/ 0 w 529937"/>
              <a:gd name="connsiteY1" fmla="*/ 526935 h 52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9937" h="526934">
                <a:moveTo>
                  <a:pt x="529938" y="0"/>
                </a:moveTo>
                <a:lnTo>
                  <a:pt x="0" y="526935"/>
                </a:lnTo>
              </a:path>
            </a:pathLst>
          </a:custGeom>
          <a:ln w="31732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F94599F-6DE1-A082-E9E1-D732956078AB}"/>
              </a:ext>
            </a:extLst>
          </p:cNvPr>
          <p:cNvSpPr/>
          <p:nvPr/>
        </p:nvSpPr>
        <p:spPr>
          <a:xfrm>
            <a:off x="10976145" y="5873637"/>
            <a:ext cx="529937" cy="526934"/>
          </a:xfrm>
          <a:custGeom>
            <a:avLst/>
            <a:gdLst>
              <a:gd name="connsiteX0" fmla="*/ 529938 w 529937"/>
              <a:gd name="connsiteY0" fmla="*/ 526935 h 526934"/>
              <a:gd name="connsiteX1" fmla="*/ 0 w 529937"/>
              <a:gd name="connsiteY1" fmla="*/ 0 h 52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9937" h="526934">
                <a:moveTo>
                  <a:pt x="529938" y="526935"/>
                </a:moveTo>
                <a:lnTo>
                  <a:pt x="0" y="0"/>
                </a:lnTo>
              </a:path>
            </a:pathLst>
          </a:custGeom>
          <a:ln w="31732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" y="990600"/>
            <a:ext cx="10058400" cy="5029200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1000" dirty="0"/>
            </a:lvl1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647" y="137388"/>
            <a:ext cx="2805405" cy="365125"/>
          </a:xfrm>
        </p:spPr>
        <p:txBody>
          <a:bodyPr>
            <a:noAutofit/>
          </a:bodyPr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93929" y="137388"/>
            <a:ext cx="2202644" cy="365125"/>
          </a:xfrm>
        </p:spPr>
        <p:txBody>
          <a:bodyPr>
            <a:noAutofit/>
          </a:bodyPr>
          <a:lstStyle/>
          <a:p>
            <a:fld id="{76FC08D9-20DE-421C-BE4E-310427BB699B}" type="datetime1">
              <a:rPr lang="en-US" smtClean="0"/>
              <a:t>10/4/2025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137388"/>
            <a:ext cx="429207" cy="365125"/>
          </a:xfr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3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85799"/>
            <a:ext cx="10963655" cy="9144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600200"/>
            <a:ext cx="10963656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2647" y="6343955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rtl="0">
              <a:defRPr sz="8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93929" y="6343955"/>
            <a:ext cx="220264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rtl="0">
              <a:defRPr sz="8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7DF4F7BB-A1DF-4BD2-8D5B-CA9EB40127CE}" type="datetime1">
              <a:rPr lang="en-US" smtClean="0"/>
              <a:pPr/>
              <a:t>10/4/2025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rtl="0">
              <a:defRPr sz="8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631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400" b="0" i="0" kern="1200" cap="all" spc="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b="0" i="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400" b="0" i="0" kern="1200">
          <a:solidFill>
            <a:schemeClr val="tx2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400" b="0" i="0" kern="1200">
          <a:solidFill>
            <a:schemeClr val="tx2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400" b="0" i="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7" orient="horz" pos="2160">
          <p15:clr>
            <a:srgbClr val="F26B43"/>
          </p15:clr>
        </p15:guide>
        <p15:guide id="28" pos="3840">
          <p15:clr>
            <a:srgbClr val="F26B43"/>
          </p15:clr>
        </p15:guide>
        <p15:guide id="29" pos="7296">
          <p15:clr>
            <a:srgbClr val="F26B43"/>
          </p15:clr>
        </p15:guide>
        <p15:guide id="30" pos="3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8262F-6602-8F2A-9B80-E2918AA1A9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6" y="1600200"/>
            <a:ext cx="10483927" cy="3492875"/>
          </a:xfrm>
        </p:spPr>
        <p:txBody>
          <a:bodyPr anchor="b">
            <a:normAutofit/>
          </a:bodyPr>
          <a:lstStyle/>
          <a:p>
            <a:r>
              <a:rPr lang="en-US" sz="7000"/>
              <a:t>Pneumonia Detection From Chest X-Rays Using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54B4B0-C804-E035-D5C4-87B6AD8E97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6" y="5931314"/>
            <a:ext cx="10483927" cy="816864"/>
          </a:xfrm>
        </p:spPr>
        <p:txBody>
          <a:bodyPr>
            <a:normAutofit/>
          </a:bodyPr>
          <a:lstStyle/>
          <a:p>
            <a:r>
              <a:rPr lang="en-US" dirty="0"/>
              <a:t>Automated diagnosis through advanced neural network methods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43B2CC-A0D4-71A7-EC17-1508A0746D49}"/>
              </a:ext>
            </a:extLst>
          </p:cNvPr>
          <p:cNvSpPr txBox="1"/>
          <p:nvPr/>
        </p:nvSpPr>
        <p:spPr>
          <a:xfrm>
            <a:off x="10842369" y="6488668"/>
            <a:ext cx="1473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Carson Ivey</a:t>
            </a:r>
          </a:p>
        </p:txBody>
      </p:sp>
    </p:spTree>
    <p:extLst>
      <p:ext uri="{BB962C8B-B14F-4D97-AF65-F5344CB8AC3E}">
        <p14:creationId xmlns:p14="http://schemas.microsoft.com/office/powerpoint/2010/main" val="367822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C3B57-8C0B-066C-2709-BD943DE9F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0" y="685800"/>
            <a:ext cx="4561665" cy="1371264"/>
          </a:xfrm>
        </p:spPr>
        <p:txBody>
          <a:bodyPr anchor="b">
            <a:normAutofit/>
          </a:bodyPr>
          <a:lstStyle/>
          <a:p>
            <a:r>
              <a:rPr lang="en-US" sz="3000"/>
              <a:t>ResNet18 CNN Architecture (No Pretrained Weights)</a:t>
            </a:r>
          </a:p>
        </p:txBody>
      </p:sp>
      <p:pic>
        <p:nvPicPr>
          <p:cNvPr id="5" name="Content Placeholder 4" descr="Global communication and collaboration intricately involving electronic ropes and keys through social networking of smart phones equipped with AI.">
            <a:extLst>
              <a:ext uri="{FF2B5EF4-FFF2-40B4-BE49-F238E27FC236}">
                <a16:creationId xmlns:a16="http://schemas.microsoft.com/office/drawing/2014/main" id="{6C790D2A-A16B-46B9-A6A1-7E53277FFEA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2887" r="14913" b="-1"/>
          <a:stretch>
            <a:fillRect/>
          </a:stretch>
        </p:blipFill>
        <p:spPr>
          <a:xfrm>
            <a:off x="1" y="10"/>
            <a:ext cx="6390464" cy="6857990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2F41A3-D81E-42D2-64A1-840B1091FBB1}"/>
              </a:ext>
            </a:extLst>
          </p:cNvPr>
          <p:cNvSpPr>
            <a:spLocks noGrp="1"/>
          </p:cNvSpPr>
          <p:nvPr>
            <p:ph sz="quarter" idx="14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020736" y="2286000"/>
            <a:ext cx="4561665" cy="3886200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/>
              <a:t>ResNet18 Architecture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t>ResNet18 is a deep convolutional neural network architecture known for its residual learning framework.</a:t>
            </a:r>
            <a:endParaRPr lang="en-US"/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/>
              <a:t>Training from Scratch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t>The network is trained from scratch without pretrained weights to specialize in pneumonia detection.</a:t>
            </a:r>
            <a:endParaRPr lang="en-US"/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/>
              <a:t>Pneumonia Detection Task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t>Using a customized ResNet18 model helps improve accuracy in detecting pneumonia from medical images.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3638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387F1-2C16-9B8B-407F-DFB0FFA65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3563" y="705464"/>
            <a:ext cx="6858000" cy="1111532"/>
          </a:xfrm>
        </p:spPr>
        <p:txBody>
          <a:bodyPr anchor="b">
            <a:normAutofit/>
          </a:bodyPr>
          <a:lstStyle/>
          <a:p>
            <a:r>
              <a:rPr lang="en-US" sz="3800" dirty="0"/>
              <a:t>Training Settings: Epochs, Batch Size, Optimizer, Loss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B96A19-1C40-C25B-6959-D1DB2E400BFE}"/>
              </a:ext>
            </a:extLst>
          </p:cNvPr>
          <p:cNvSpPr>
            <a:spLocks noGrp="1"/>
          </p:cNvSpPr>
          <p:nvPr>
            <p:ph sz="quarter" idx="14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2903563" y="1985624"/>
            <a:ext cx="6858000" cy="420019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 dirty="0"/>
              <a:t>Epochs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dirty="0"/>
              <a:t>Epochs define the number of complete passes through the training dataset during model training.</a:t>
            </a:r>
            <a:endParaRPr lang="en-US" dirty="0"/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 dirty="0"/>
              <a:t>Batch Size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dirty="0"/>
              <a:t>Batch size determines how many samples are processed before the model's internal parameters are updated.</a:t>
            </a:r>
            <a:endParaRPr lang="en-US" dirty="0"/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 dirty="0"/>
              <a:t>Optimizer Choice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dirty="0"/>
              <a:t>Optimizers control how the model learns by adjusting weights to minimize loss during training.</a:t>
            </a:r>
            <a:endParaRPr lang="en-US" dirty="0"/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 dirty="0"/>
              <a:t>Loss Function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dirty="0"/>
              <a:t>Loss function measures the discrepancy between predicted outputs and true labels to guide training.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1760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EEB7F-74F7-649B-0381-2119C613EF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990600"/>
            <a:ext cx="10058400" cy="5029200"/>
          </a:xfrm>
        </p:spPr>
        <p:txBody>
          <a:bodyPr anchor="b">
            <a:normAutofit/>
          </a:bodyPr>
          <a:lstStyle/>
          <a:p>
            <a:r>
              <a:rPr lang="en-US" sz="9400"/>
              <a:t>Model Performance and Evaluation</a:t>
            </a:r>
          </a:p>
        </p:txBody>
      </p:sp>
    </p:spTree>
    <p:extLst>
      <p:ext uri="{BB962C8B-B14F-4D97-AF65-F5344CB8AC3E}">
        <p14:creationId xmlns:p14="http://schemas.microsoft.com/office/powerpoint/2010/main" val="41724942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848CD-266F-7BF9-13D4-F731C3630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0" y="685800"/>
            <a:ext cx="4561665" cy="1371264"/>
          </a:xfrm>
        </p:spPr>
        <p:txBody>
          <a:bodyPr anchor="b">
            <a:normAutofit/>
          </a:bodyPr>
          <a:lstStyle/>
          <a:p>
            <a:r>
              <a:rPr lang="en-US" sz="4600"/>
              <a:t>Validation Accuracy (75%)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2B551F-89F6-EBFC-8255-E4F94B1D5EB6}"/>
              </a:ext>
            </a:extLst>
          </p:cNvPr>
          <p:cNvSpPr>
            <a:spLocks noGrp="1"/>
          </p:cNvSpPr>
          <p:nvPr>
            <p:ph sz="quarter" idx="14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020736" y="2286000"/>
            <a:ext cx="4561665" cy="3886200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/>
              <a:t>Model Performance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t>The model achieved a validation accuracy of 75%, showing moderate effectiveness in classification.</a:t>
            </a:r>
            <a:endParaRPr lang="en-US"/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/>
              <a:t>Pneumonia Detection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t>The model differentiates pneumonia from normal chest X-rays based on learned features.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BCF0F9-F6CC-CBA1-6F05-B141D5DF2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35" y="2057064"/>
            <a:ext cx="5520483" cy="220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188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EEFFE-A309-BC8F-9F78-F5C5F2036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85800"/>
            <a:ext cx="10963655" cy="762001"/>
          </a:xfrm>
        </p:spPr>
        <p:txBody>
          <a:bodyPr anchor="b">
            <a:normAutofit/>
          </a:bodyPr>
          <a:lstStyle/>
          <a:p>
            <a:r>
              <a:rPr lang="en-US" sz="3400" dirty="0"/>
              <a:t>Confusion Matrix and Classification Report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738D4F4A-58D3-4ED0-B7B2-8759C1048C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4687068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VisualTitledTextBox"/>
                  </p202:designTagLst>
                </p202:designPr>
              </p:ext>
            </p:extLst>
          </p:nvPr>
        </p:nvGraphicFramePr>
        <p:xfrm>
          <a:off x="6095999" y="1828800"/>
          <a:ext cx="5480303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92AD8AE-61B0-D878-F471-A485726A1B6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9285"/>
          <a:stretch>
            <a:fillRect/>
          </a:stretch>
        </p:blipFill>
        <p:spPr>
          <a:xfrm>
            <a:off x="645250" y="1828800"/>
            <a:ext cx="4565837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36593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A50EF-ACE6-9F29-00A4-2FD44ED26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0" y="685800"/>
            <a:ext cx="4561665" cy="1371264"/>
          </a:xfrm>
        </p:spPr>
        <p:txBody>
          <a:bodyPr anchor="b">
            <a:normAutofit/>
          </a:bodyPr>
          <a:lstStyle/>
          <a:p>
            <a:r>
              <a:rPr lang="en-US" sz="3400"/>
              <a:t>Inference Demo with Test Image Predictions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75CF83-64C0-EE56-E048-995E20F30A18}"/>
              </a:ext>
            </a:extLst>
          </p:cNvPr>
          <p:cNvSpPr>
            <a:spLocks noGrp="1"/>
          </p:cNvSpPr>
          <p:nvPr>
            <p:ph sz="quarter" idx="14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020736" y="2286000"/>
            <a:ext cx="4561665" cy="3886200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/>
              <a:t>Real-Time Pneumonia Detection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t>The model performs real-time analysis of lung images to detect pneumonia quickly and accurately.</a:t>
            </a:r>
            <a:endParaRPr lang="en-US"/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/>
              <a:t>Model Practical Application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t>This demonstration highlights the practical use of AI in medical diagnostics through test image predictions.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632008-CCA5-4B05-889E-F42114E25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404" y="475343"/>
            <a:ext cx="2295842" cy="24678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AC21F3-99DA-BD1C-1CC9-E13BBD307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280" y="3055081"/>
            <a:ext cx="2291520" cy="23480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BEF663-0C49-4793-E66E-2864713AC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328" y="3914762"/>
            <a:ext cx="2267880" cy="241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619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D3F6D-5A54-47B3-860E-89282527B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990600"/>
            <a:ext cx="10058400" cy="5029200"/>
          </a:xfrm>
        </p:spPr>
        <p:txBody>
          <a:bodyPr anchor="b">
            <a:normAutofit/>
          </a:bodyPr>
          <a:lstStyle/>
          <a:p>
            <a:r>
              <a:rPr lang="en-US" sz="9400"/>
              <a:t>Discussion, Limitations, and Future Steps</a:t>
            </a:r>
          </a:p>
        </p:txBody>
      </p:sp>
    </p:spTree>
    <p:extLst>
      <p:ext uri="{BB962C8B-B14F-4D97-AF65-F5344CB8AC3E}">
        <p14:creationId xmlns:p14="http://schemas.microsoft.com/office/powerpoint/2010/main" val="4782621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C1FE3-8D5B-5E26-AD09-9DFD10F14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0" y="685800"/>
            <a:ext cx="4561665" cy="1371264"/>
          </a:xfrm>
        </p:spPr>
        <p:txBody>
          <a:bodyPr anchor="b">
            <a:normAutofit/>
          </a:bodyPr>
          <a:lstStyle/>
          <a:p>
            <a:r>
              <a:rPr lang="en-US" sz="3000"/>
              <a:t>Challenges: Class Imbalance, No Pretrained Weights</a:t>
            </a:r>
          </a:p>
        </p:txBody>
      </p:sp>
      <p:pic>
        <p:nvPicPr>
          <p:cNvPr id="5" name="Content Placeholder 4" descr="Internet of Things Concept">
            <a:extLst>
              <a:ext uri="{FF2B5EF4-FFF2-40B4-BE49-F238E27FC236}">
                <a16:creationId xmlns:a16="http://schemas.microsoft.com/office/drawing/2014/main" id="{DB3DB77B-C885-4DDD-9B0A-D2C8E67D690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4234" r="23565" b="-1"/>
          <a:stretch>
            <a:fillRect/>
          </a:stretch>
        </p:blipFill>
        <p:spPr>
          <a:xfrm>
            <a:off x="1" y="10"/>
            <a:ext cx="6390464" cy="6857990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92CD5-9B46-DB0A-B934-0097A678D7BD}"/>
              </a:ext>
            </a:extLst>
          </p:cNvPr>
          <p:cNvSpPr>
            <a:spLocks noGrp="1"/>
          </p:cNvSpPr>
          <p:nvPr>
            <p:ph sz="quarter" idx="14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020736" y="2286000"/>
            <a:ext cx="4561665" cy="3886200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/>
              <a:t>Class Imbalance Issue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t>Class imbalance affects model performance by biasing predictions toward majority classes, reducing accuracy.</a:t>
            </a:r>
            <a:endParaRPr lang="en-US"/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/>
              <a:t>No Pretrained Weights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t>Training without pretrained weights requires more data and time, often resulting in lower model generalization.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437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C4F8-31A3-19A5-041A-A515105F0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0" y="685800"/>
            <a:ext cx="4561665" cy="1371264"/>
          </a:xfrm>
        </p:spPr>
        <p:txBody>
          <a:bodyPr anchor="b">
            <a:normAutofit/>
          </a:bodyPr>
          <a:lstStyle/>
          <a:p>
            <a:r>
              <a:rPr lang="en-US" sz="2600"/>
              <a:t>Proposed Improvements (Grad-CAM, Data Augmentation)</a:t>
            </a:r>
          </a:p>
        </p:txBody>
      </p:sp>
      <p:pic>
        <p:nvPicPr>
          <p:cNvPr id="5" name="Content Placeholder 4" descr="Digital technology abstract background">
            <a:extLst>
              <a:ext uri="{FF2B5EF4-FFF2-40B4-BE49-F238E27FC236}">
                <a16:creationId xmlns:a16="http://schemas.microsoft.com/office/drawing/2014/main" id="{59FCF68F-A465-483F-9160-34F22DC85F9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2404" r="25181"/>
          <a:stretch>
            <a:fillRect/>
          </a:stretch>
        </p:blipFill>
        <p:spPr>
          <a:xfrm>
            <a:off x="1" y="10"/>
            <a:ext cx="6390464" cy="6857990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D690AC-0406-92B2-5455-01F49E650F91}"/>
              </a:ext>
            </a:extLst>
          </p:cNvPr>
          <p:cNvSpPr>
            <a:spLocks noGrp="1"/>
          </p:cNvSpPr>
          <p:nvPr>
            <p:ph sz="quarter" idx="14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020736" y="2286000"/>
            <a:ext cx="4561665" cy="3886200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/>
              <a:t>Grad-CAM Interpretability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t>Grad-CAM helps visualize model decisions by highlighting important input regions for better interpretability.</a:t>
            </a:r>
            <a:endParaRPr lang="en-US"/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/>
              <a:t>Data Augmentation Benefits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t>Data augmentation addresses dataset imbalance and enhances model robustness through synthetic data variations.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9136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7A69D-9EA4-4E24-D2BB-44228BCE2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0" y="685800"/>
            <a:ext cx="4561665" cy="1371264"/>
          </a:xfrm>
        </p:spPr>
        <p:txBody>
          <a:bodyPr anchor="b">
            <a:normAutofit/>
          </a:bodyPr>
          <a:lstStyle/>
          <a:p>
            <a:r>
              <a:rPr lang="en-US" sz="3000"/>
              <a:t>Reproducibility: GitHub Link, Modular Design, Video Demo</a:t>
            </a:r>
          </a:p>
        </p:txBody>
      </p:sp>
      <p:pic>
        <p:nvPicPr>
          <p:cNvPr id="5" name="Content Placeholder 4" descr="DNA code on large LED screen">
            <a:extLst>
              <a:ext uri="{FF2B5EF4-FFF2-40B4-BE49-F238E27FC236}">
                <a16:creationId xmlns:a16="http://schemas.microsoft.com/office/drawing/2014/main" id="{F5D0E4CB-3722-4AB3-B610-85AABC574B5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r="37800" b="-1"/>
          <a:stretch>
            <a:fillRect/>
          </a:stretch>
        </p:blipFill>
        <p:spPr>
          <a:xfrm>
            <a:off x="1" y="10"/>
            <a:ext cx="6390464" cy="6857990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CDC3FB-9CEE-9CFB-1995-4D5F1404D223}"/>
              </a:ext>
            </a:extLst>
          </p:cNvPr>
          <p:cNvSpPr>
            <a:spLocks noGrp="1"/>
          </p:cNvSpPr>
          <p:nvPr>
            <p:ph sz="quarter" idx="14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020736" y="2286000"/>
            <a:ext cx="4561665" cy="3886200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/>
              <a:t>GitHub Repository Access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t>A GitHub repository is provided to enable easy access to project source code and version control.</a:t>
            </a:r>
            <a:endParaRPr lang="en-US"/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/>
              <a:t>Modular Code Structure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t>The project uses a modular code design to enhance readability, reuse, and maintainability.</a:t>
            </a:r>
            <a:endParaRPr lang="en-US"/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/>
              <a:t>Video Demonstration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t>A video demo is provided to guide users through the project setup and functionality.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1063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9744A-5F93-8F6F-1560-B3D08B2991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990600"/>
            <a:ext cx="10058400" cy="5029200"/>
          </a:xfrm>
        </p:spPr>
        <p:txBody>
          <a:bodyPr anchor="b">
            <a:normAutofit/>
          </a:bodyPr>
          <a:lstStyle/>
          <a:p>
            <a:r>
              <a:rPr lang="en-US" sz="9400"/>
              <a:t>Problem Statement and Motivation</a:t>
            </a:r>
          </a:p>
        </p:txBody>
      </p:sp>
    </p:spTree>
    <p:extLst>
      <p:ext uri="{BB962C8B-B14F-4D97-AF65-F5344CB8AC3E}">
        <p14:creationId xmlns:p14="http://schemas.microsoft.com/office/powerpoint/2010/main" val="8786254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204AF-B3F1-17D3-5CBC-A19E6AF3C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85800"/>
            <a:ext cx="10972800" cy="1828800"/>
          </a:xfrm>
        </p:spPr>
        <p:txBody>
          <a:bodyPr anchor="b">
            <a:normAutofit/>
          </a:bodyPr>
          <a:lstStyle/>
          <a:p>
            <a:r>
              <a:rPr lang="en-US"/>
              <a:t>Conclusion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688CBBF-664E-8B42-CA4F-044EEA976B8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34104616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GraphicFramePr>
        <p:xfrm>
          <a:off x="612775" y="3429000"/>
          <a:ext cx="10972800" cy="2743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6638739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ED0A3-394A-105E-EADB-E25B5048D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0" y="685800"/>
            <a:ext cx="4561665" cy="1371264"/>
          </a:xfrm>
        </p:spPr>
        <p:txBody>
          <a:bodyPr anchor="b">
            <a:normAutofit/>
          </a:bodyPr>
          <a:lstStyle/>
          <a:p>
            <a:r>
              <a:rPr lang="en-US" sz="2600"/>
              <a:t>Challenges of Manual Pneumonia Diagnosis From X-Rays</a:t>
            </a:r>
          </a:p>
        </p:txBody>
      </p:sp>
      <p:pic>
        <p:nvPicPr>
          <p:cNvPr id="5" name="Content Placeholder 4" descr="Surgeon reviewing MRI scans on a modern screen">
            <a:extLst>
              <a:ext uri="{FF2B5EF4-FFF2-40B4-BE49-F238E27FC236}">
                <a16:creationId xmlns:a16="http://schemas.microsoft.com/office/drawing/2014/main" id="{02E12993-BF8D-4C9E-8675-7969F494A07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650" r="34149" b="-1"/>
          <a:stretch>
            <a:fillRect/>
          </a:stretch>
        </p:blipFill>
        <p:spPr>
          <a:xfrm>
            <a:off x="1" y="10"/>
            <a:ext cx="6390464" cy="6857990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8E6308-B85A-82A0-28A6-71871FC7B55A}"/>
              </a:ext>
            </a:extLst>
          </p:cNvPr>
          <p:cNvSpPr>
            <a:spLocks noGrp="1"/>
          </p:cNvSpPr>
          <p:nvPr>
            <p:ph sz="quarter" idx="14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020736" y="2286000"/>
            <a:ext cx="4561665" cy="3886200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/>
              <a:t>Time-Consuming Process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t>Manual analysis of chest X-rays requires significant time, delaying diagnosis and treatment decisions.</a:t>
            </a:r>
            <a:endParaRPr lang="en-US"/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/>
              <a:t>Human Error Risk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t>Diagnosis depends on expert interpretation, which can be prone to errors and inconsistencies.</a:t>
            </a:r>
            <a:endParaRPr lang="en-US"/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/>
              <a:t>Variability in Results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t>Different radiologists may interpret the same X-ray differently, affecting diagnosis reliability.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0369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C996B-B7D2-2967-4E24-8B6E86112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0" y="685800"/>
            <a:ext cx="4561665" cy="1371264"/>
          </a:xfrm>
        </p:spPr>
        <p:txBody>
          <a:bodyPr anchor="b">
            <a:normAutofit/>
          </a:bodyPr>
          <a:lstStyle/>
          <a:p>
            <a:r>
              <a:rPr lang="en-US" sz="3400"/>
              <a:t>Goal of Automation Through Deep Learning</a:t>
            </a:r>
          </a:p>
        </p:txBody>
      </p:sp>
      <p:pic>
        <p:nvPicPr>
          <p:cNvPr id="5" name="Content Placeholder 4" descr="Computer screens in laboratory. Brain scans and coronavirus research">
            <a:extLst>
              <a:ext uri="{FF2B5EF4-FFF2-40B4-BE49-F238E27FC236}">
                <a16:creationId xmlns:a16="http://schemas.microsoft.com/office/drawing/2014/main" id="{6360EB2F-49D6-487E-BEB8-FB200E31612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0578" r="40268" b="-1"/>
          <a:stretch>
            <a:fillRect/>
          </a:stretch>
        </p:blipFill>
        <p:spPr>
          <a:xfrm>
            <a:off x="1" y="10"/>
            <a:ext cx="6390464" cy="6857990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BDB624-5A5F-ABAB-5CA3-37F3D151E804}"/>
              </a:ext>
            </a:extLst>
          </p:cNvPr>
          <p:cNvSpPr>
            <a:spLocks noGrp="1"/>
          </p:cNvSpPr>
          <p:nvPr>
            <p:ph sz="quarter" idx="14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020736" y="2286000"/>
            <a:ext cx="4561665" cy="3886200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/>
              <a:t>Automation Objective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t>The goal is to create an automated system that enhances pneumonia detection accuracy and efficiency.</a:t>
            </a:r>
            <a:endParaRPr lang="en-US"/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/>
              <a:t>Role of Deep Learning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t>Deep learning techniques enable the system to learn patterns and improve detection performance over time.</a:t>
            </a:r>
            <a:endParaRPr lang="en-US"/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/>
              <a:t>Improving Accessibility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t>Automation makes pneumonia detection more accessible, allowing faster diagnosis in diverse healthcare settings.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623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E781E-5F28-1108-2700-8ADFB89EC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990600"/>
            <a:ext cx="10058400" cy="5029200"/>
          </a:xfrm>
        </p:spPr>
        <p:txBody>
          <a:bodyPr anchor="b">
            <a:normAutofit/>
          </a:bodyPr>
          <a:lstStyle/>
          <a:p>
            <a:r>
              <a:rPr lang="en-US" sz="10200"/>
              <a:t>Dataset and 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1932224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FA68E-DAEE-40E0-DC75-1D152D670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0" y="685800"/>
            <a:ext cx="4561665" cy="1371264"/>
          </a:xfrm>
        </p:spPr>
        <p:txBody>
          <a:bodyPr anchor="b">
            <a:normAutofit/>
          </a:bodyPr>
          <a:lstStyle/>
          <a:p>
            <a:r>
              <a:rPr lang="en-US" sz="3400"/>
              <a:t>Kaggle Chest X-Ray Dataset Overview (Size, Classes)</a:t>
            </a:r>
          </a:p>
        </p:txBody>
      </p:sp>
      <p:pic>
        <p:nvPicPr>
          <p:cNvPr id="5" name="Content Placeholder 4" descr="Lungs Virus Infection. X-ray human body parts infected by virus Infection">
            <a:extLst>
              <a:ext uri="{FF2B5EF4-FFF2-40B4-BE49-F238E27FC236}">
                <a16:creationId xmlns:a16="http://schemas.microsoft.com/office/drawing/2014/main" id="{37642B4D-2F83-4A86-8E6B-35340674290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3794" r="14005" b="-1"/>
          <a:stretch>
            <a:fillRect/>
          </a:stretch>
        </p:blipFill>
        <p:spPr>
          <a:xfrm>
            <a:off x="1" y="10"/>
            <a:ext cx="6390464" cy="6857990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2C02F4-5522-16E4-17A5-8CD0F34067D5}"/>
              </a:ext>
            </a:extLst>
          </p:cNvPr>
          <p:cNvSpPr>
            <a:spLocks noGrp="1"/>
          </p:cNvSpPr>
          <p:nvPr>
            <p:ph sz="quarter" idx="14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020736" y="2286000"/>
            <a:ext cx="4561665" cy="3886200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/>
              <a:t>Dataset Composition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t>The dataset consists of labeled chest X-ray images categorized into pneumonia and normal classes for reliable model training.</a:t>
            </a:r>
            <a:endParaRPr lang="en-US"/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/>
              <a:t>Purpose of Dataset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t>This dataset provides a strong foundation for training machine learning models to detect pneumonia from chest X-rays.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4500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9131A-4792-A2B7-9D6A-B5B2B249A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0" y="685800"/>
            <a:ext cx="4561665" cy="1371264"/>
          </a:xfrm>
        </p:spPr>
        <p:txBody>
          <a:bodyPr anchor="b">
            <a:normAutofit/>
          </a:bodyPr>
          <a:lstStyle/>
          <a:p>
            <a:r>
              <a:rPr lang="en-US" sz="3800"/>
              <a:t>Class Imbalance in Dataset</a:t>
            </a:r>
          </a:p>
        </p:txBody>
      </p:sp>
      <p:pic>
        <p:nvPicPr>
          <p:cNvPr id="5" name="Content Placeholder 4" descr="Shot of a businessman looking thoughtfully at a graph against a white background">
            <a:extLst>
              <a:ext uri="{FF2B5EF4-FFF2-40B4-BE49-F238E27FC236}">
                <a16:creationId xmlns:a16="http://schemas.microsoft.com/office/drawing/2014/main" id="{22092E45-8CB4-4952-826D-2F108B7881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r="37800" b="-1"/>
          <a:stretch>
            <a:fillRect/>
          </a:stretch>
        </p:blipFill>
        <p:spPr>
          <a:xfrm>
            <a:off x="1" y="10"/>
            <a:ext cx="6390464" cy="6857990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CC8450-2DD6-9660-C7BF-B9035DF0E5DF}"/>
              </a:ext>
            </a:extLst>
          </p:cNvPr>
          <p:cNvSpPr>
            <a:spLocks noGrp="1"/>
          </p:cNvSpPr>
          <p:nvPr>
            <p:ph sz="quarter" idx="14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020736" y="2286000"/>
            <a:ext cx="4561665" cy="3886200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/>
              <a:t>Definition of Class Imbalance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t>Class imbalance occurs when certain classes are underrepresented compared to others in a dataset.</a:t>
            </a:r>
            <a:endParaRPr lang="en-US"/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/>
              <a:t>Impact on Model Training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t>Imbalanced data can bias models towards majority classes, reducing accuracy on minority classes.</a:t>
            </a:r>
            <a:endParaRPr lang="en-US"/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/>
              <a:t>Need for Careful Consideration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t>Addressing class imbalance requires techniques like resampling or algorithm adjustments during model development.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2469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98C3E-2BE2-3E4C-1E9A-97F35CC83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4" y="687787"/>
            <a:ext cx="3363259" cy="1993392"/>
          </a:xfrm>
        </p:spPr>
        <p:txBody>
          <a:bodyPr anchor="b">
            <a:normAutofit/>
          </a:bodyPr>
          <a:lstStyle/>
          <a:p>
            <a:r>
              <a:rPr lang="en-US" sz="3800"/>
              <a:t>Visual Differences in Sample Images</a:t>
            </a:r>
          </a:p>
        </p:txBody>
      </p:sp>
      <p:pic>
        <p:nvPicPr>
          <p:cNvPr id="5" name="Content Placeholder 4" descr="X-ray picture - Chest with pacemaker">
            <a:extLst>
              <a:ext uri="{FF2B5EF4-FFF2-40B4-BE49-F238E27FC236}">
                <a16:creationId xmlns:a16="http://schemas.microsoft.com/office/drawing/2014/main" id="{2EFD0CCB-D935-4F1B-BF09-D61B66F7B01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r="-2" b="1173"/>
          <a:stretch>
            <a:fillRect/>
          </a:stretch>
        </p:blipFill>
        <p:spPr>
          <a:xfrm>
            <a:off x="20" y="10"/>
            <a:ext cx="7584124" cy="6857990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AD3DE1-DB69-90FF-7C82-B344A46B31FC}"/>
              </a:ext>
            </a:extLst>
          </p:cNvPr>
          <p:cNvSpPr>
            <a:spLocks noGrp="1"/>
          </p:cNvSpPr>
          <p:nvPr>
            <p:ph sz="quarter" idx="14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212791" y="2880360"/>
            <a:ext cx="3363259" cy="3274612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/>
              <a:t>Healthy Lung Characteristics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t>Normal chest X-rays display clear lung fields with no signs of infection or abnormalities.</a:t>
            </a:r>
            <a:endParaRPr lang="en-US"/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/>
              <a:t>Pneumonia Indicators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t>Pneumonia-affected lungs show visible opacities and infiltrates indicating infection in X-ray images.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9974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78AAD-9DAA-47A7-6017-DB420F021D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990600"/>
            <a:ext cx="10058400" cy="5029200"/>
          </a:xfrm>
        </p:spPr>
        <p:txBody>
          <a:bodyPr anchor="b">
            <a:normAutofit/>
          </a:bodyPr>
          <a:lstStyle/>
          <a:p>
            <a:r>
              <a:rPr lang="en-US" sz="10200"/>
              <a:t>Deep Learning Model and Training Setup</a:t>
            </a:r>
          </a:p>
        </p:txBody>
      </p:sp>
    </p:spTree>
    <p:extLst>
      <p:ext uri="{BB962C8B-B14F-4D97-AF65-F5344CB8AC3E}">
        <p14:creationId xmlns:p14="http://schemas.microsoft.com/office/powerpoint/2010/main" val="20811220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Blockwork elegance">
  <a:themeElements>
    <a:clrScheme name="Blockwork Elegance- Copilot 1">
      <a:dk1>
        <a:srgbClr val="000000"/>
      </a:dk1>
      <a:lt1>
        <a:srgbClr val="FFFFFF"/>
      </a:lt1>
      <a:dk2>
        <a:srgbClr val="000102"/>
      </a:dk2>
      <a:lt2>
        <a:srgbClr val="F6F2E6"/>
      </a:lt2>
      <a:accent1>
        <a:srgbClr val="28436C"/>
      </a:accent1>
      <a:accent2>
        <a:srgbClr val="F3BC24"/>
      </a:accent2>
      <a:accent3>
        <a:srgbClr val="8E7B63"/>
      </a:accent3>
      <a:accent4>
        <a:srgbClr val="CC563B"/>
      </a:accent4>
      <a:accent5>
        <a:srgbClr val="A3452F"/>
      </a:accent5>
      <a:accent6>
        <a:srgbClr val="BB9D83"/>
      </a:accent6>
      <a:hlink>
        <a:srgbClr val="4E60DA"/>
      </a:hlink>
      <a:folHlink>
        <a:srgbClr val="4E6094"/>
      </a:folHlink>
    </a:clrScheme>
    <a:fontScheme name="Blockwork Elegance">
      <a:majorFont>
        <a:latin typeface="Bahnschrift SemiLight"/>
        <a:ea typeface=""/>
        <a:cs typeface=""/>
      </a:majorFont>
      <a:minorFont>
        <a:latin typeface="Bahnschrift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work Elegance_Copilot Layouts_win32_KO_V11" id="{190D3195-6803-4DBD-A5E5-D3BB0A934856}" vid="{D3DF0ADA-3EA0-49DE-8FCB-DFEAAB5B3A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1456</Words>
  <Application>Microsoft Office PowerPoint</Application>
  <PresentationFormat>Widescreen</PresentationFormat>
  <Paragraphs>136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Aptos</vt:lpstr>
      <vt:lpstr>Arial</vt:lpstr>
      <vt:lpstr>Bahnschrift SemiLight</vt:lpstr>
      <vt:lpstr>Blockwork elegance</vt:lpstr>
      <vt:lpstr>Pneumonia Detection From Chest X-Rays Using Deep Learning</vt:lpstr>
      <vt:lpstr>Problem Statement and Motivation</vt:lpstr>
      <vt:lpstr>Challenges of Manual Pneumonia Diagnosis From X-Rays</vt:lpstr>
      <vt:lpstr>Goal of Automation Through Deep Learning</vt:lpstr>
      <vt:lpstr>Dataset and Exploratory Data Analysis</vt:lpstr>
      <vt:lpstr>Kaggle Chest X-Ray Dataset Overview (Size, Classes)</vt:lpstr>
      <vt:lpstr>Class Imbalance in Dataset</vt:lpstr>
      <vt:lpstr>Visual Differences in Sample Images</vt:lpstr>
      <vt:lpstr>Deep Learning Model and Training Setup</vt:lpstr>
      <vt:lpstr>ResNet18 CNN Architecture (No Pretrained Weights)</vt:lpstr>
      <vt:lpstr>Training Settings: Epochs, Batch Size, Optimizer, Loss</vt:lpstr>
      <vt:lpstr>Model Performance and Evaluation</vt:lpstr>
      <vt:lpstr>Validation Accuracy (75%)</vt:lpstr>
      <vt:lpstr>Confusion Matrix and Classification Report</vt:lpstr>
      <vt:lpstr>Inference Demo with Test Image Predictions</vt:lpstr>
      <vt:lpstr>Discussion, Limitations, and Future Steps</vt:lpstr>
      <vt:lpstr>Challenges: Class Imbalance, No Pretrained Weights</vt:lpstr>
      <vt:lpstr>Proposed Improvements (Grad-CAM, Data Augmentation)</vt:lpstr>
      <vt:lpstr>Reproducibility: GitHub Link, Modular Design, Video Demo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Ivey, Carson {PEP}</dc:creator>
  <cp:lastModifiedBy>Ivey, Carson {PEP}</cp:lastModifiedBy>
  <cp:revision>1</cp:revision>
  <dcterms:created xsi:type="dcterms:W3CDTF">2025-10-04T17:46:07Z</dcterms:created>
  <dcterms:modified xsi:type="dcterms:W3CDTF">2025-10-04T18:23:20Z</dcterms:modified>
</cp:coreProperties>
</file>